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75" r:id="rId4"/>
    <p:sldId id="276" r:id="rId5"/>
    <p:sldId id="279" r:id="rId6"/>
    <p:sldId id="278" r:id="rId7"/>
    <p:sldId id="277" r:id="rId8"/>
    <p:sldId id="282" r:id="rId9"/>
    <p:sldId id="280" r:id="rId10"/>
    <p:sldId id="283" r:id="rId11"/>
    <p:sldId id="284" r:id="rId12"/>
    <p:sldId id="281" r:id="rId13"/>
    <p:sldId id="285" r:id="rId14"/>
    <p:sldId id="287" r:id="rId15"/>
    <p:sldId id="289" r:id="rId16"/>
    <p:sldId id="290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568" autoAdjust="0"/>
    <p:restoredTop sz="94660"/>
  </p:normalViewPr>
  <p:slideViewPr>
    <p:cSldViewPr snapToGrid="0">
      <p:cViewPr varScale="1">
        <p:scale>
          <a:sx n="85" d="100"/>
          <a:sy n="85" d="100"/>
        </p:scale>
        <p:origin x="322" y="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2.jpe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C39B1D-3437-434E-AD7D-BD80D10E9767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505A7B-C582-46E0-99FF-2322C2F5B6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8719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8283C6-4974-4624-8942-2CCE8E20B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79B3DDE-15CF-4377-8471-928C0E0F25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91158A-0BCE-44F7-B872-EB8609023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7E8AB-E4B8-41E9-A3D2-F99EEC0E6F2F}" type="datetime1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3A3100-7D8F-4DF6-B428-118557D37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33A6F2-F351-4910-ACE0-23D57297D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5027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0E9A77-C60A-4534-B633-136158991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1C297D8-BB8D-4EC2-B38E-4F2B45239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7C6172-9CBD-4C9F-9D12-13BF45EF1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10F2F-F811-4442-90FA-BA6EED273D48}" type="datetime1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D04277-C774-41C9-B71D-D266F59FD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49C39B-AEB9-4903-95EC-053D59833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528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1788D02-CF71-434C-92DC-AE58E684D9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EEEAB7E-ED07-4709-8211-76F337A278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431658-3417-4154-B903-947140EE5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A61E9-6692-49EE-8659-777E22DA56DC}" type="datetime1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C8D41F-5F2A-44BD-BD0F-06394BAE2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EF7D3B-594F-4269-BE82-922742216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323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030204-0BE5-4094-955A-3DD9E2818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445FE9-151C-475A-B580-2CD6EE37F9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C68B30-86A5-4F22-8ECC-40C3C214C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05E1F-8CEB-4324-AEF7-837439BECB8F}" type="datetime1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32E11D-4577-4A53-B073-472328409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D91FF7-ACF0-47B2-AD8D-47343C9BC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730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86C89E-1802-4D82-BCAA-5726476D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D23246-D96C-4C62-87F6-17EC2BEB9D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FB2DC1-8A3E-40AF-AED0-A96FBDFEB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447AA-DB40-4F53-BF9B-7055281B71A9}" type="datetime1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D41DEB-E838-4966-93C9-72C5A56A8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902020-E4E4-4970-BB3D-695383F8A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969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103306-146C-40EA-B66F-A4C0340EF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0FC109-20D4-4B31-A261-180D8091D5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C349B-6B5E-41DB-99EA-19547A4F99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C6FA779-5C07-4BDF-8E9C-3E54E738A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572BC-4E27-4EA0-B7E2-B11F9E52B87A}" type="datetime1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EC89A1-5406-4223-8ABF-0A087BD9F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604FA4-E8E9-427F-B193-86AD5105F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4718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C6E125-2D56-4AD2-9090-150D0E266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FBD968-E349-47F6-9729-610410F224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2B88D09-C333-4E22-B330-72AADCCBA2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E60505F-9B05-4C8E-810A-37EF838F6E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99EBE6B-0872-4DF8-B89B-389A17B6EB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A89AA8B-5857-4711-BF98-4C15C969D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24D95-C466-48B0-BEFF-CEE93A067CEB}" type="datetime1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4D6F32F-8011-4A49-A725-2D01CF58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8042E7D-8DBF-48AC-BCCD-2D97E48BF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630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F886FE-F204-4F96-9EC9-D124B767D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F9DC0BE-703C-40B0-86F3-196D74150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5D951-506A-43E7-9553-08B12FBAE1E7}" type="datetime1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FEC6CAB-35EC-4338-AF05-8C8B992EA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18DCCE-0855-4FD0-8C69-5C510C1D4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1086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F3237F4-6575-4AFE-9C05-74CA281DA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6135-1F92-4530-AF1C-588760B4F3FF}" type="datetime1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C642AA7-EC95-49E4-BA89-4109969F4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F1769AD-84DF-4AA8-813D-70B76260D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3951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1C8D47-B6E5-4ABE-A31F-C6D952A14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87BE2A-293E-4C25-8F4A-54A3AACD8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4BCCB55-708E-4503-A704-00E5B8E3B2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EEB8E1-14B4-4DF2-A587-17DDC04E7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57939-3C6B-4BFA-8FE1-A4EAA57F9B5B}" type="datetime1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9B8F4D-BCAD-49DC-9FDF-BACB5EB26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4E1380D-5CA7-4A6F-8161-92CC4CDAC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9550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7D7389-C009-4A00-A4FC-677570F5D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33D63DF-F30A-4E17-9EA3-E5801331D1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B13ACE-3240-44AB-8895-47DA0F1C9E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8F35F86-654C-477A-A60A-6A7F634CE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748C6-B222-48A6-8940-CBBD0D1314C0}" type="datetime1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DAD137-EEEB-421B-AE66-1885E5721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895DE6-5ED6-459F-967C-256579316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5218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5698224-0449-416E-AC33-69534C466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464509-C326-4880-B913-6F7396CF76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AF9AE3-BA7B-43A9-BD6E-2EDE8C54D5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3693C-F68B-462C-A638-0046CEEFD008}" type="datetime1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FCB11E-7BE7-4401-B1D1-2E097A3A7B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C3F260-6315-402E-A238-369E39A850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A51E6-FC0C-4350-8681-9F78D9A773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547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F438C21-8B27-46A6-8420-BBEB4D9AB7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2846144"/>
            <a:ext cx="10883900" cy="2720079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F417CE3-43C6-42AC-ABB8-505177979F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2104" y="3118212"/>
            <a:ext cx="9832583" cy="1716712"/>
          </a:xfrm>
        </p:spPr>
        <p:txBody>
          <a:bodyPr>
            <a:normAutofit/>
          </a:bodyPr>
          <a:lstStyle/>
          <a:p>
            <a:pPr algn="l"/>
            <a:r>
              <a:rPr lang="ko-KR" altLang="en-US" b="1" i="1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해가 뜰 때 까지</a:t>
            </a:r>
            <a:r>
              <a:rPr lang="en-US" altLang="ko-KR" b="1" i="1" dirty="0">
                <a:solidFill>
                  <a:srgbClr val="FF0000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...</a:t>
            </a:r>
            <a:endParaRPr lang="ko-KR" altLang="en-US" b="1" i="1" dirty="0">
              <a:solidFill>
                <a:srgbClr val="FF0000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28F388E-8379-4A99-913D-EF277681F7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2104" y="4862356"/>
            <a:ext cx="9832583" cy="476973"/>
          </a:xfrm>
        </p:spPr>
        <p:txBody>
          <a:bodyPr>
            <a:normAutofit/>
          </a:bodyPr>
          <a:lstStyle/>
          <a:p>
            <a:pPr algn="l"/>
            <a:r>
              <a:rPr lang="ko-KR" altLang="en-US" dirty="0"/>
              <a:t>좀비 생존 게임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BBC070-98E6-48D4-81C8-BE767B5FE93F}"/>
              </a:ext>
            </a:extLst>
          </p:cNvPr>
          <p:cNvSpPr txBox="1"/>
          <p:nvPr/>
        </p:nvSpPr>
        <p:spPr>
          <a:xfrm>
            <a:off x="5748395" y="5593655"/>
            <a:ext cx="52148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/>
              <a:t>게임공학과 </a:t>
            </a:r>
            <a:r>
              <a:rPr lang="en-US" altLang="ko-KR" sz="2000" dirty="0"/>
              <a:t>2014182046 </a:t>
            </a:r>
            <a:r>
              <a:rPr lang="ko-KR" altLang="en-US" sz="2000" dirty="0" err="1"/>
              <a:t>고진세</a:t>
            </a:r>
            <a:endParaRPr lang="en-US" altLang="ko-KR" sz="2000" dirty="0"/>
          </a:p>
          <a:p>
            <a:pPr algn="r"/>
            <a:r>
              <a:rPr lang="ko-KR" altLang="en-US" sz="2000" dirty="0"/>
              <a:t>게임공학과 </a:t>
            </a:r>
            <a:r>
              <a:rPr lang="en-US" altLang="ko-KR" sz="2000" dirty="0"/>
              <a:t>2013182049 </a:t>
            </a:r>
            <a:r>
              <a:rPr lang="ko-KR" altLang="en-US" sz="2000" dirty="0" err="1"/>
              <a:t>방승혁</a:t>
            </a:r>
            <a:endParaRPr lang="ko-KR" altLang="en-US" sz="2000" dirty="0"/>
          </a:p>
          <a:p>
            <a:pPr algn="r"/>
            <a:r>
              <a:rPr lang="ko-KR" altLang="en-US" sz="2000" dirty="0"/>
              <a:t>엔터테인먼트 컴퓨팅과 </a:t>
            </a:r>
            <a:r>
              <a:rPr lang="en-US" altLang="ko-KR" sz="2000" dirty="0"/>
              <a:t>2013184017 </a:t>
            </a:r>
            <a:r>
              <a:rPr lang="ko-KR" altLang="en-US" sz="2000" dirty="0"/>
              <a:t>양민성</a:t>
            </a:r>
            <a:endParaRPr lang="en-US" altLang="ko-KR" sz="20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402C216-EC06-4C2E-B56A-9A8C939644F0}"/>
              </a:ext>
            </a:extLst>
          </p:cNvPr>
          <p:cNvSpPr/>
          <p:nvPr/>
        </p:nvSpPr>
        <p:spPr>
          <a:xfrm>
            <a:off x="9862820" y="313905"/>
            <a:ext cx="2042160" cy="2042160"/>
          </a:xfrm>
          <a:prstGeom prst="rect">
            <a:avLst/>
          </a:prstGeom>
          <a:solidFill>
            <a:schemeClr val="bg1"/>
          </a:solidFill>
          <a:ln>
            <a:solidFill>
              <a:srgbClr val="496F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+mn-ea"/>
              </a:rPr>
              <a:t>교수님 확인란</a:t>
            </a:r>
            <a:endParaRPr lang="en-US" altLang="ko-KR" dirty="0">
              <a:solidFill>
                <a:schemeClr val="tx1"/>
              </a:solidFill>
              <a:latin typeface="+mn-ea"/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43596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실외, 자연, 하늘, 모니터이(가) 표시된 사진&#10;&#10;높은 신뢰도로 생성된 설명">
            <a:extLst>
              <a:ext uri="{FF2B5EF4-FFF2-40B4-BE49-F238E27FC236}">
                <a16:creationId xmlns:a16="http://schemas.microsoft.com/office/drawing/2014/main" id="{4B94B88E-FD68-4373-986A-9CEF695B34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4206507-76F5-4316-AAF5-4EAFEE5EBDE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BC2B61-D77E-45AB-8722-15BC6A718A3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B8AC4A-009E-445D-85F0-DC384954E08E}"/>
              </a:ext>
            </a:extLst>
          </p:cNvPr>
          <p:cNvSpPr txBox="1"/>
          <p:nvPr/>
        </p:nvSpPr>
        <p:spPr>
          <a:xfrm>
            <a:off x="1118626" y="1862272"/>
            <a:ext cx="9951720" cy="32343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FFFFFF"/>
                </a:solidFill>
              </a:rPr>
              <a:t>1</a:t>
            </a:r>
            <a:r>
              <a:rPr lang="ko-KR" altLang="en-US" sz="2400" dirty="0">
                <a:solidFill>
                  <a:srgbClr val="FFFFFF"/>
                </a:solidFill>
              </a:rPr>
              <a:t>인칭 시점의 조작</a:t>
            </a:r>
            <a:endParaRPr lang="en-US" altLang="ko-KR" sz="2400" dirty="0">
              <a:solidFill>
                <a:srgbClr val="FFFF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7D8D81-95F7-44D8-BAC7-3EABF5B3B6DB}"/>
              </a:ext>
            </a:extLst>
          </p:cNvPr>
          <p:cNvSpPr txBox="1"/>
          <p:nvPr/>
        </p:nvSpPr>
        <p:spPr>
          <a:xfrm>
            <a:off x="1118626" y="233539"/>
            <a:ext cx="9951720" cy="16167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3. </a:t>
            </a:r>
            <a:r>
              <a:rPr lang="ko-KR" altLang="en-US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게임 조작 방법 </a:t>
            </a:r>
          </a:p>
        </p:txBody>
      </p:sp>
      <p:pic>
        <p:nvPicPr>
          <p:cNvPr id="9" name="그림 8" descr="실내이(가) 표시된 사진&#10;&#10;높은 신뢰도로 생성된 설명">
            <a:extLst>
              <a:ext uri="{FF2B5EF4-FFF2-40B4-BE49-F238E27FC236}">
                <a16:creationId xmlns:a16="http://schemas.microsoft.com/office/drawing/2014/main" id="{E17E7EE3-2F53-48F7-B9E2-8CA5E22B76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5273" y="2468977"/>
            <a:ext cx="6058425" cy="35131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B5D6113-FA4E-401D-92DB-4B0307894EEA}"/>
              </a:ext>
            </a:extLst>
          </p:cNvPr>
          <p:cNvSpPr txBox="1"/>
          <p:nvPr/>
        </p:nvSpPr>
        <p:spPr>
          <a:xfrm>
            <a:off x="4570069" y="6127141"/>
            <a:ext cx="3048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</a:rPr>
              <a:t>- </a:t>
            </a:r>
            <a:r>
              <a:rPr lang="ko-KR" altLang="en-US" sz="2400" dirty="0">
                <a:solidFill>
                  <a:schemeClr val="bg1"/>
                </a:solidFill>
              </a:rPr>
              <a:t>조작법 예시 화면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6AE8BC3-2608-4BB2-848C-D5D874396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z="2800" smtClean="0"/>
              <a:t>10</a:t>
            </a:fld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635117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실외, 자연, 하늘, 모니터이(가) 표시된 사진&#10;&#10;높은 신뢰도로 생성된 설명">
            <a:extLst>
              <a:ext uri="{FF2B5EF4-FFF2-40B4-BE49-F238E27FC236}">
                <a16:creationId xmlns:a16="http://schemas.microsoft.com/office/drawing/2014/main" id="{4B94B88E-FD68-4373-986A-9CEF695B34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504" y="1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4206507-76F5-4316-AAF5-4EAFEE5EBDE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BC2B61-D77E-45AB-8722-15BC6A718A3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B8AC4A-009E-445D-85F0-DC384954E08E}"/>
              </a:ext>
            </a:extLst>
          </p:cNvPr>
          <p:cNvSpPr txBox="1"/>
          <p:nvPr/>
        </p:nvSpPr>
        <p:spPr>
          <a:xfrm>
            <a:off x="1118626" y="1850249"/>
            <a:ext cx="9951720" cy="32343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FFFFFF"/>
                </a:solidFill>
              </a:rPr>
              <a:t>Unreal Engine 4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FFFFFF"/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FFFFFF"/>
                </a:solidFill>
              </a:rPr>
              <a:t>3Ds Max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FFFFFF"/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FFFFFF"/>
                </a:solidFill>
              </a:rPr>
              <a:t>Git Hub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FFFFFF"/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err="1">
                <a:solidFill>
                  <a:srgbClr val="FFFFFF"/>
                </a:solidFill>
              </a:rPr>
              <a:t>PhotoShop</a:t>
            </a:r>
            <a:endParaRPr lang="en-US" altLang="ko-KR" sz="2400" dirty="0">
              <a:solidFill>
                <a:srgbClr val="FFFFFF"/>
              </a:solidFill>
            </a:endParaRP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endParaRPr lang="en-US" altLang="ko-KR" sz="2400" dirty="0">
              <a:solidFill>
                <a:srgbClr val="FFFF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941489-6840-4851-B492-CB06D3945375}"/>
              </a:ext>
            </a:extLst>
          </p:cNvPr>
          <p:cNvSpPr txBox="1"/>
          <p:nvPr/>
        </p:nvSpPr>
        <p:spPr>
          <a:xfrm>
            <a:off x="1118626" y="233539"/>
            <a:ext cx="9951720" cy="16167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4. </a:t>
            </a:r>
            <a:r>
              <a:rPr lang="ko-KR" altLang="en-US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개발 환경 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981B846-B39B-4697-A0D9-EB7F11D36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z="2800" smtClean="0"/>
              <a:t>11</a:t>
            </a:fld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70112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실외, 자연, 하늘, 모니터이(가) 표시된 사진&#10;&#10;높은 신뢰도로 생성된 설명">
            <a:extLst>
              <a:ext uri="{FF2B5EF4-FFF2-40B4-BE49-F238E27FC236}">
                <a16:creationId xmlns:a16="http://schemas.microsoft.com/office/drawing/2014/main" id="{4B94B88E-FD68-4373-986A-9CEF695B34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10" name="Rectangle 12">
            <a:extLst>
              <a:ext uri="{FF2B5EF4-FFF2-40B4-BE49-F238E27FC236}">
                <a16:creationId xmlns:a16="http://schemas.microsoft.com/office/drawing/2014/main" id="{A4206507-76F5-4316-AAF5-4EAFEE5EBDE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4">
            <a:extLst>
              <a:ext uri="{FF2B5EF4-FFF2-40B4-BE49-F238E27FC236}">
                <a16:creationId xmlns:a16="http://schemas.microsoft.com/office/drawing/2014/main" id="{03BC2B61-D77E-45AB-8722-15BC6A718A3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0D8569-D17E-447C-9C1F-A8845699203D}"/>
              </a:ext>
            </a:extLst>
          </p:cNvPr>
          <p:cNvSpPr txBox="1"/>
          <p:nvPr/>
        </p:nvSpPr>
        <p:spPr>
          <a:xfrm>
            <a:off x="1118626" y="233539"/>
            <a:ext cx="9951720" cy="16167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5. </a:t>
            </a:r>
            <a:r>
              <a:rPr lang="ko-KR" altLang="en-US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기술적 요소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B2CCF7-6500-43F4-AEA9-A5A042C22CAD}"/>
              </a:ext>
            </a:extLst>
          </p:cNvPr>
          <p:cNvSpPr txBox="1"/>
          <p:nvPr/>
        </p:nvSpPr>
        <p:spPr>
          <a:xfrm>
            <a:off x="1070212" y="2119985"/>
            <a:ext cx="3451946" cy="37224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FFFFFF"/>
                </a:solidFill>
              </a:rPr>
              <a:t>Procedural mesh</a:t>
            </a:r>
            <a:r>
              <a:rPr lang="ko-KR" altLang="en-US" sz="2400" dirty="0">
                <a:solidFill>
                  <a:srgbClr val="FFFFFF"/>
                </a:solidFill>
              </a:rPr>
              <a:t>를 이용한 </a:t>
            </a:r>
            <a:r>
              <a:rPr lang="en-US" altLang="ko-KR" sz="2400" dirty="0">
                <a:solidFill>
                  <a:srgbClr val="FFFFFF"/>
                </a:solidFill>
              </a:rPr>
              <a:t>Cut &amp; Slice </a:t>
            </a:r>
            <a:r>
              <a:rPr lang="ko-KR" altLang="en-US" sz="2400" dirty="0">
                <a:solidFill>
                  <a:srgbClr val="FFFFFF"/>
                </a:solidFill>
              </a:rPr>
              <a:t>적용과 </a:t>
            </a:r>
            <a:r>
              <a:rPr lang="ko-KR" altLang="en-US" sz="2400" dirty="0" err="1">
                <a:solidFill>
                  <a:srgbClr val="FFFFFF"/>
                </a:solidFill>
              </a:rPr>
              <a:t>스켈레톤</a:t>
            </a:r>
            <a:r>
              <a:rPr lang="ko-KR" altLang="en-US" sz="2400" dirty="0">
                <a:solidFill>
                  <a:srgbClr val="FFFFFF"/>
                </a:solidFill>
              </a:rPr>
              <a:t> 사이의 링크를 끊은 후 분리된 </a:t>
            </a:r>
            <a:r>
              <a:rPr lang="ko-KR" altLang="en-US" sz="2400" dirty="0" err="1">
                <a:solidFill>
                  <a:srgbClr val="FFFFFF"/>
                </a:solidFill>
              </a:rPr>
              <a:t>메쉬들의</a:t>
            </a:r>
            <a:r>
              <a:rPr lang="ko-KR" altLang="en-US" sz="2400" dirty="0">
                <a:solidFill>
                  <a:srgbClr val="FFFFFF"/>
                </a:solidFill>
              </a:rPr>
              <a:t> </a:t>
            </a:r>
            <a:r>
              <a:rPr lang="ko-KR" altLang="en-US" sz="2400" dirty="0" err="1">
                <a:solidFill>
                  <a:srgbClr val="FFFFFF"/>
                </a:solidFill>
              </a:rPr>
              <a:t>래그돌</a:t>
            </a:r>
            <a:r>
              <a:rPr lang="ko-KR" altLang="en-US" sz="2400" dirty="0">
                <a:solidFill>
                  <a:srgbClr val="FFFFFF"/>
                </a:solidFill>
              </a:rPr>
              <a:t> 효과</a:t>
            </a:r>
            <a:endParaRPr lang="en-US" altLang="ko-KR" sz="2400" dirty="0">
              <a:solidFill>
                <a:srgbClr val="FFFFFF"/>
              </a:solidFill>
            </a:endParaRP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endParaRPr lang="en-US" altLang="ko-KR" sz="2400" dirty="0">
              <a:solidFill>
                <a:srgbClr val="FFFFFF"/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FFFFFF"/>
                </a:solidFill>
              </a:rPr>
              <a:t> </a:t>
            </a:r>
            <a:r>
              <a:rPr lang="ko-KR" altLang="en-US" sz="2400" dirty="0" err="1">
                <a:solidFill>
                  <a:srgbClr val="FFFFFF"/>
                </a:solidFill>
              </a:rPr>
              <a:t>블렌드</a:t>
            </a:r>
            <a:r>
              <a:rPr lang="ko-KR" altLang="en-US" sz="2400" dirty="0">
                <a:solidFill>
                  <a:srgbClr val="FFFFFF"/>
                </a:solidFill>
              </a:rPr>
              <a:t> 스페이스를 이용한 부위별 애니메이션 효과</a:t>
            </a:r>
            <a:endParaRPr lang="en-US" altLang="ko-KR" sz="2400" dirty="0">
              <a:solidFill>
                <a:srgbClr val="FFFFFF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4BC7BE-2629-4FD8-A89D-9A2AB9846829}"/>
              </a:ext>
            </a:extLst>
          </p:cNvPr>
          <p:cNvSpPr txBox="1"/>
          <p:nvPr/>
        </p:nvSpPr>
        <p:spPr>
          <a:xfrm>
            <a:off x="4828686" y="5787846"/>
            <a:ext cx="3144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- Cut </a:t>
            </a:r>
            <a:r>
              <a:rPr lang="en-US" altLang="ko-KR" sz="2400">
                <a:solidFill>
                  <a:schemeClr val="bg1"/>
                </a:solidFill>
              </a:rPr>
              <a:t>&amp; Slice </a:t>
            </a:r>
            <a:r>
              <a:rPr lang="ko-KR" altLang="en-US" sz="2400" dirty="0">
                <a:solidFill>
                  <a:schemeClr val="bg1"/>
                </a:solidFill>
              </a:rPr>
              <a:t>예시</a:t>
            </a:r>
          </a:p>
        </p:txBody>
      </p:sp>
      <p:pic>
        <p:nvPicPr>
          <p:cNvPr id="1027" name="Picture 3">
            <a:extLst>
              <a:ext uri="{FF2B5EF4-FFF2-40B4-BE49-F238E27FC236}">
                <a16:creationId xmlns:a16="http://schemas.microsoft.com/office/drawing/2014/main" id="{CF035623-88F5-44B7-8791-8E2D03D34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9961" y="2060993"/>
            <a:ext cx="2600385" cy="3411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E711F43-A63D-4AB6-8509-78994028F93F}"/>
              </a:ext>
            </a:extLst>
          </p:cNvPr>
          <p:cNvSpPr txBox="1"/>
          <p:nvPr/>
        </p:nvSpPr>
        <p:spPr>
          <a:xfrm>
            <a:off x="8088468" y="5683590"/>
            <a:ext cx="40774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</a:rPr>
              <a:t>부위별 피격 시 각각 </a:t>
            </a:r>
            <a:endParaRPr lang="en-US" altLang="ko-KR" sz="2400" dirty="0">
              <a:solidFill>
                <a:schemeClr val="bg1"/>
              </a:solidFill>
            </a:endParaRPr>
          </a:p>
          <a:p>
            <a:r>
              <a:rPr lang="ko-KR" altLang="en-US" sz="2400" dirty="0">
                <a:solidFill>
                  <a:schemeClr val="bg1"/>
                </a:solidFill>
              </a:rPr>
              <a:t>다른 애니메이션 효과 적용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E573BE3-C285-49AF-BB03-4ECA08BC0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z="2800" smtClean="0"/>
              <a:t>12</a:t>
            </a:fld>
            <a:endParaRPr lang="ko-KR" altLang="en-US" sz="2800" dirty="0"/>
          </a:p>
        </p:txBody>
      </p:sp>
      <p:pic>
        <p:nvPicPr>
          <p:cNvPr id="4" name="그림 3" descr="사람, 남자이(가) 표시된 사진&#10;&#10;매우 높은 신뢰도로 생성된 설명">
            <a:extLst>
              <a:ext uri="{FF2B5EF4-FFF2-40B4-BE49-F238E27FC236}">
                <a16:creationId xmlns:a16="http://schemas.microsoft.com/office/drawing/2014/main" id="{6560D17A-C429-416D-B969-9B454F68D8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9353" y="2360864"/>
            <a:ext cx="3413988" cy="3111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4012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실외, 자연, 하늘, 모니터이(가) 표시된 사진&#10;&#10;높은 신뢰도로 생성된 설명">
            <a:extLst>
              <a:ext uri="{FF2B5EF4-FFF2-40B4-BE49-F238E27FC236}">
                <a16:creationId xmlns:a16="http://schemas.microsoft.com/office/drawing/2014/main" id="{4B94B88E-FD68-4373-986A-9CEF695B34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4206507-76F5-4316-AAF5-4EAFEE5EBDE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BC2B61-D77E-45AB-8722-15BC6A718A3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B8AC4A-009E-445D-85F0-DC384954E08E}"/>
              </a:ext>
            </a:extLst>
          </p:cNvPr>
          <p:cNvSpPr txBox="1"/>
          <p:nvPr/>
        </p:nvSpPr>
        <p:spPr>
          <a:xfrm>
            <a:off x="997063" y="1999129"/>
            <a:ext cx="5577142" cy="43237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atinLnBrk="0">
              <a:lnSpc>
                <a:spcPct val="90000"/>
              </a:lnSpc>
              <a:spcAft>
                <a:spcPts val="600"/>
              </a:spcAft>
            </a:pPr>
            <a:endParaRPr lang="en-US" altLang="ko-KR" sz="2400" dirty="0">
              <a:solidFill>
                <a:srgbClr val="FFFFFF"/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FFFFFF"/>
                </a:solidFill>
              </a:rPr>
              <a:t>실시간으로 날씨가 느껴지는 배경을 독자적으로 구현</a:t>
            </a:r>
            <a:endParaRPr lang="en-US" altLang="ko-KR" sz="2400" dirty="0">
              <a:solidFill>
                <a:srgbClr val="FFFFFF"/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FFFFFF"/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FFFFFF"/>
                </a:solidFill>
              </a:rPr>
              <a:t>A* </a:t>
            </a:r>
            <a:r>
              <a:rPr lang="ko-KR" altLang="en-US" sz="2400" dirty="0">
                <a:solidFill>
                  <a:srgbClr val="FFFFFF"/>
                </a:solidFill>
              </a:rPr>
              <a:t>알고리즘을 우리 게임에 맞게 최적화</a:t>
            </a:r>
            <a:endParaRPr lang="en-US" altLang="ko-KR" sz="2400" dirty="0">
              <a:solidFill>
                <a:srgbClr val="FFFFFF"/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FFFFFF"/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400" dirty="0" err="1">
                <a:solidFill>
                  <a:srgbClr val="FFFFFF"/>
                </a:solidFill>
              </a:rPr>
              <a:t>언리얼</a:t>
            </a:r>
            <a:r>
              <a:rPr lang="ko-KR" altLang="en-US" sz="2400" dirty="0">
                <a:solidFill>
                  <a:srgbClr val="FFFFFF"/>
                </a:solidFill>
              </a:rPr>
              <a:t> 자체 서버</a:t>
            </a:r>
            <a:r>
              <a:rPr lang="en-US" altLang="ko-KR" sz="2400" dirty="0">
                <a:solidFill>
                  <a:srgbClr val="FFFFFF"/>
                </a:solidFill>
              </a:rPr>
              <a:t>(listen, dedicated)</a:t>
            </a:r>
            <a:r>
              <a:rPr lang="ko-KR" altLang="en-US" sz="2400" dirty="0">
                <a:solidFill>
                  <a:srgbClr val="FFFFFF"/>
                </a:solidFill>
              </a:rPr>
              <a:t>를 이용한 </a:t>
            </a:r>
            <a:r>
              <a:rPr lang="en-US" altLang="ko-KR" sz="2400" dirty="0">
                <a:solidFill>
                  <a:srgbClr val="FFFFFF"/>
                </a:solidFill>
              </a:rPr>
              <a:t>2</a:t>
            </a:r>
            <a:r>
              <a:rPr lang="ko-KR" altLang="en-US" sz="2400" dirty="0">
                <a:solidFill>
                  <a:srgbClr val="FFFFFF"/>
                </a:solidFill>
              </a:rPr>
              <a:t>인 협동 플레이 구현</a:t>
            </a:r>
            <a:endParaRPr lang="en-US" altLang="ko-KR" sz="2400" dirty="0">
              <a:solidFill>
                <a:srgbClr val="FFFFFF"/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FFFFFF"/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FFFF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F1D630-B47D-4774-B7A1-15ECBD9E0DB0}"/>
              </a:ext>
            </a:extLst>
          </p:cNvPr>
          <p:cNvSpPr txBox="1"/>
          <p:nvPr/>
        </p:nvSpPr>
        <p:spPr>
          <a:xfrm>
            <a:off x="1118626" y="233539"/>
            <a:ext cx="9951720" cy="16167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5. </a:t>
            </a:r>
            <a:r>
              <a:rPr lang="ko-KR" altLang="en-US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기술적 요소 </a:t>
            </a:r>
          </a:p>
        </p:txBody>
      </p:sp>
      <p:pic>
        <p:nvPicPr>
          <p:cNvPr id="3" name="그림 2" descr="실외, 잔디이(가) 표시된 사진&#10;&#10;매우 높은 신뢰도로 생성된 설명">
            <a:extLst>
              <a:ext uri="{FF2B5EF4-FFF2-40B4-BE49-F238E27FC236}">
                <a16:creationId xmlns:a16="http://schemas.microsoft.com/office/drawing/2014/main" id="{61D8E471-348A-4E22-8538-55B8438A3F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768" y="1999129"/>
            <a:ext cx="5121774" cy="34424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B491A9-1D72-49AE-8C5E-5C237662C5BD}"/>
              </a:ext>
            </a:extLst>
          </p:cNvPr>
          <p:cNvSpPr txBox="1"/>
          <p:nvPr/>
        </p:nvSpPr>
        <p:spPr>
          <a:xfrm>
            <a:off x="7569744" y="5826617"/>
            <a:ext cx="33738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- </a:t>
            </a:r>
            <a:r>
              <a:rPr lang="ko-KR" altLang="en-US" dirty="0">
                <a:solidFill>
                  <a:schemeClr val="bg1"/>
                </a:solidFill>
              </a:rPr>
              <a:t>실시간 날씨 표현 예시그림  </a:t>
            </a:r>
            <a:r>
              <a:rPr lang="en-US" altLang="ko-KR" dirty="0">
                <a:solidFill>
                  <a:schemeClr val="bg1"/>
                </a:solidFill>
              </a:rPr>
              <a:t>	(</a:t>
            </a:r>
            <a:r>
              <a:rPr lang="ko-KR" altLang="en-US" dirty="0">
                <a:solidFill>
                  <a:schemeClr val="bg1"/>
                </a:solidFill>
              </a:rPr>
              <a:t>비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안개 효과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FD23F8D-09D8-4FDE-B049-C28943372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z="2800" smtClean="0"/>
              <a:t>13</a:t>
            </a:fld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45056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실외, 자연, 하늘, 모니터이(가) 표시된 사진&#10;&#10;높은 신뢰도로 생성된 설명">
            <a:extLst>
              <a:ext uri="{FF2B5EF4-FFF2-40B4-BE49-F238E27FC236}">
                <a16:creationId xmlns:a16="http://schemas.microsoft.com/office/drawing/2014/main" id="{4B94B88E-FD68-4373-986A-9CEF695B34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4206507-76F5-4316-AAF5-4EAFEE5EBDE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BC2B61-D77E-45AB-8722-15BC6A718A3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B8AC4A-009E-445D-85F0-DC384954E08E}"/>
              </a:ext>
            </a:extLst>
          </p:cNvPr>
          <p:cNvSpPr txBox="1"/>
          <p:nvPr/>
        </p:nvSpPr>
        <p:spPr>
          <a:xfrm>
            <a:off x="1118626" y="4870191"/>
            <a:ext cx="10562097" cy="28497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FFFFFF"/>
                </a:solidFill>
              </a:rPr>
              <a:t>Left 4 Dead2 (FPS</a:t>
            </a:r>
            <a:r>
              <a:rPr lang="ko-KR" altLang="en-US" sz="2400" dirty="0">
                <a:solidFill>
                  <a:srgbClr val="FFFFFF"/>
                </a:solidFill>
              </a:rPr>
              <a:t>의 재미</a:t>
            </a:r>
            <a:r>
              <a:rPr lang="en-US" altLang="ko-KR" sz="2400" dirty="0">
                <a:solidFill>
                  <a:srgbClr val="FFFFFF"/>
                </a:solidFill>
              </a:rPr>
              <a:t>) + </a:t>
            </a:r>
            <a:r>
              <a:rPr lang="ko-KR" altLang="en-US" sz="2400" dirty="0">
                <a:solidFill>
                  <a:srgbClr val="FFFFFF"/>
                </a:solidFill>
              </a:rPr>
              <a:t>바이오 </a:t>
            </a:r>
            <a:r>
              <a:rPr lang="ko-KR" altLang="en-US" sz="2400" dirty="0" err="1">
                <a:solidFill>
                  <a:srgbClr val="FFFFFF"/>
                </a:solidFill>
              </a:rPr>
              <a:t>하자드</a:t>
            </a:r>
            <a:r>
              <a:rPr lang="ko-KR" altLang="en-US" sz="2400" dirty="0">
                <a:solidFill>
                  <a:srgbClr val="FFFFFF"/>
                </a:solidFill>
              </a:rPr>
              <a:t> </a:t>
            </a:r>
            <a:r>
              <a:rPr lang="en-US" altLang="ko-KR" sz="2400" dirty="0">
                <a:solidFill>
                  <a:srgbClr val="FFFFFF"/>
                </a:solidFill>
              </a:rPr>
              <a:t>7 (</a:t>
            </a:r>
            <a:r>
              <a:rPr lang="ko-KR" altLang="en-US" sz="2400" dirty="0">
                <a:solidFill>
                  <a:srgbClr val="FFFFFF"/>
                </a:solidFill>
              </a:rPr>
              <a:t>공포적인 요소</a:t>
            </a:r>
            <a:r>
              <a:rPr lang="en-US" altLang="ko-KR" sz="2400" dirty="0">
                <a:solidFill>
                  <a:srgbClr val="FFFFFF"/>
                </a:solidFill>
              </a:rPr>
              <a:t>)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FFFFFF"/>
                </a:solidFill>
              </a:rPr>
              <a:t>밤 배경에 짙은 안개효과를 주어 플레이어의 가시거리를 낮추고 공포감을 조성</a:t>
            </a:r>
            <a:r>
              <a:rPr lang="en-US" altLang="ko-KR" sz="2400" dirty="0">
                <a:solidFill>
                  <a:srgbClr val="FFFFFF"/>
                </a:solidFill>
              </a:rPr>
              <a:t>, </a:t>
            </a:r>
            <a:r>
              <a:rPr lang="ko-KR" altLang="en-US" sz="2400" dirty="0">
                <a:solidFill>
                  <a:srgbClr val="FFFFFF"/>
                </a:solidFill>
              </a:rPr>
              <a:t>공포게임에 </a:t>
            </a:r>
            <a:r>
              <a:rPr lang="en-US" altLang="ko-KR" sz="2400" dirty="0">
                <a:solidFill>
                  <a:srgbClr val="FFFFFF"/>
                </a:solidFill>
              </a:rPr>
              <a:t>FPS</a:t>
            </a:r>
            <a:r>
              <a:rPr lang="ko-KR" altLang="en-US" sz="2400" dirty="0">
                <a:solidFill>
                  <a:srgbClr val="FFFFFF"/>
                </a:solidFill>
              </a:rPr>
              <a:t>적인 요소를 가미하여 긴장감과 몰입도 유발</a:t>
            </a:r>
            <a:endParaRPr lang="en-US" altLang="ko-KR" sz="2400" dirty="0">
              <a:solidFill>
                <a:srgbClr val="FFFFFF"/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FFFF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D67681-46A1-435C-855E-4AEC5AF49065}"/>
              </a:ext>
            </a:extLst>
          </p:cNvPr>
          <p:cNvSpPr txBox="1"/>
          <p:nvPr/>
        </p:nvSpPr>
        <p:spPr>
          <a:xfrm>
            <a:off x="1118626" y="233539"/>
            <a:ext cx="9951720" cy="16167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6. </a:t>
            </a:r>
            <a:r>
              <a:rPr lang="ko-KR" altLang="en-US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타 게임과의 비교 </a:t>
            </a:r>
          </a:p>
        </p:txBody>
      </p:sp>
      <p:pic>
        <p:nvPicPr>
          <p:cNvPr id="6" name="그림 5" descr="사람, 건물이(가) 표시된 사진&#10;&#10;높은 신뢰도로 생성된 설명">
            <a:extLst>
              <a:ext uri="{FF2B5EF4-FFF2-40B4-BE49-F238E27FC236}">
                <a16:creationId xmlns:a16="http://schemas.microsoft.com/office/drawing/2014/main" id="{A39A0106-45C5-4D9F-A8A1-BDD50A0FB4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399" y="1694338"/>
            <a:ext cx="4064029" cy="2439511"/>
          </a:xfrm>
          <a:prstGeom prst="rect">
            <a:avLst/>
          </a:prstGeom>
        </p:spPr>
      </p:pic>
      <p:pic>
        <p:nvPicPr>
          <p:cNvPr id="10" name="그림 9" descr="실내, 벽, 건물이(가) 표시된 사진&#10;&#10;매우 높은 신뢰도로 생성된 설명">
            <a:extLst>
              <a:ext uri="{FF2B5EF4-FFF2-40B4-BE49-F238E27FC236}">
                <a16:creationId xmlns:a16="http://schemas.microsoft.com/office/drawing/2014/main" id="{1BD296CD-5821-4F83-AE75-FA135EB608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94338"/>
            <a:ext cx="4339904" cy="243951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6374B26-E18B-432A-874A-CD9B1F1003A9}"/>
              </a:ext>
            </a:extLst>
          </p:cNvPr>
          <p:cNvSpPr txBox="1"/>
          <p:nvPr/>
        </p:nvSpPr>
        <p:spPr>
          <a:xfrm>
            <a:off x="1427137" y="4271188"/>
            <a:ext cx="3712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- Left 4 Dead2 </a:t>
            </a:r>
            <a:r>
              <a:rPr lang="ko-KR" altLang="en-US" sz="2400" dirty="0">
                <a:solidFill>
                  <a:schemeClr val="bg1"/>
                </a:solidFill>
              </a:rPr>
              <a:t>예시 그림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F039D4-9C60-4347-A77A-6709E896B84D}"/>
              </a:ext>
            </a:extLst>
          </p:cNvPr>
          <p:cNvSpPr txBox="1"/>
          <p:nvPr/>
        </p:nvSpPr>
        <p:spPr>
          <a:xfrm>
            <a:off x="6203667" y="4271187"/>
            <a:ext cx="4124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- </a:t>
            </a:r>
            <a:r>
              <a:rPr lang="ko-KR" altLang="en-US" sz="2400" dirty="0">
                <a:solidFill>
                  <a:schemeClr val="bg1"/>
                </a:solidFill>
              </a:rPr>
              <a:t>바이오 </a:t>
            </a:r>
            <a:r>
              <a:rPr lang="ko-KR" altLang="en-US" sz="2400" dirty="0" err="1">
                <a:solidFill>
                  <a:schemeClr val="bg1"/>
                </a:solidFill>
              </a:rPr>
              <a:t>하자드</a:t>
            </a:r>
            <a:r>
              <a:rPr lang="ko-KR" altLang="en-US" sz="2400" dirty="0">
                <a:solidFill>
                  <a:schemeClr val="bg1"/>
                </a:solidFill>
              </a:rPr>
              <a:t> </a:t>
            </a:r>
            <a:r>
              <a:rPr lang="en-US" altLang="ko-KR" sz="2400" dirty="0">
                <a:solidFill>
                  <a:schemeClr val="bg1"/>
                </a:solidFill>
              </a:rPr>
              <a:t>7 </a:t>
            </a:r>
            <a:r>
              <a:rPr lang="ko-KR" altLang="en-US" sz="2400" dirty="0">
                <a:solidFill>
                  <a:schemeClr val="bg1"/>
                </a:solidFill>
              </a:rPr>
              <a:t>예시 그림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5AA9124-B5DC-4F4E-8E83-C6AD6EFED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z="2800" smtClean="0"/>
              <a:t>14</a:t>
            </a:fld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833677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실외, 자연, 하늘, 모니터이(가) 표시된 사진&#10;&#10;높은 신뢰도로 생성된 설명">
            <a:extLst>
              <a:ext uri="{FF2B5EF4-FFF2-40B4-BE49-F238E27FC236}">
                <a16:creationId xmlns:a16="http://schemas.microsoft.com/office/drawing/2014/main" id="{4B94B88E-FD68-4373-986A-9CEF695B34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504" y="-1"/>
            <a:ext cx="12191980" cy="81246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995DDD-8DE6-4B37-ADD8-B42DB5AA834F}"/>
              </a:ext>
            </a:extLst>
          </p:cNvPr>
          <p:cNvSpPr txBox="1"/>
          <p:nvPr/>
        </p:nvSpPr>
        <p:spPr>
          <a:xfrm>
            <a:off x="1118626" y="233539"/>
            <a:ext cx="9951720" cy="16167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7. </a:t>
            </a:r>
            <a:r>
              <a:rPr lang="ko-KR" altLang="en-US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개발 일정 및 구성원 역할분담 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7708B01-51B4-40F5-87C4-7FDA86020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z="2800" smtClean="0"/>
              <a:t>15</a:t>
            </a:fld>
            <a:endParaRPr lang="ko-KR" alt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287F06-04F7-4288-B250-9FE827C1311C}"/>
              </a:ext>
            </a:extLst>
          </p:cNvPr>
          <p:cNvSpPr txBox="1"/>
          <p:nvPr/>
        </p:nvSpPr>
        <p:spPr>
          <a:xfrm>
            <a:off x="1118626" y="1528997"/>
            <a:ext cx="856502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</a:rPr>
              <a:t>구성원 및 역할 분담 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</a:rPr>
              <a:t>클라이언트 </a:t>
            </a:r>
            <a:r>
              <a:rPr lang="en-US" altLang="ko-KR" sz="2400" dirty="0">
                <a:solidFill>
                  <a:schemeClr val="bg1"/>
                </a:solidFill>
              </a:rPr>
              <a:t>(</a:t>
            </a:r>
            <a:r>
              <a:rPr lang="ko-KR" altLang="en-US" sz="2400" dirty="0" err="1">
                <a:solidFill>
                  <a:schemeClr val="bg1"/>
                </a:solidFill>
              </a:rPr>
              <a:t>고진세</a:t>
            </a:r>
            <a:r>
              <a:rPr lang="en-US" altLang="ko-KR" sz="2400" dirty="0">
                <a:solidFill>
                  <a:schemeClr val="bg1"/>
                </a:solidFill>
              </a:rPr>
              <a:t>, </a:t>
            </a:r>
            <a:r>
              <a:rPr lang="ko-KR" altLang="en-US" sz="2400" dirty="0">
                <a:solidFill>
                  <a:schemeClr val="bg1"/>
                </a:solidFill>
              </a:rPr>
              <a:t>양민성</a:t>
            </a:r>
            <a:r>
              <a:rPr lang="en-US" altLang="ko-KR" sz="2400" dirty="0">
                <a:solidFill>
                  <a:schemeClr val="bg1"/>
                </a:solidFill>
              </a:rPr>
              <a:t>) </a:t>
            </a:r>
          </a:p>
          <a:p>
            <a:pPr marL="457200" indent="-457200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</a:rPr>
              <a:t>프레임워크 제작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</a:rPr>
              <a:t>사운드 처리 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</a:rPr>
              <a:t>애니메이션 처리 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sz="2400" dirty="0" err="1">
                <a:solidFill>
                  <a:schemeClr val="bg1"/>
                </a:solidFill>
              </a:rPr>
              <a:t>언리얼</a:t>
            </a:r>
            <a:r>
              <a:rPr lang="ko-KR" altLang="en-US" sz="2400" dirty="0">
                <a:solidFill>
                  <a:schemeClr val="bg1"/>
                </a:solidFill>
              </a:rPr>
              <a:t> 서버 연동 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altLang="ko-KR" sz="2400" dirty="0">
                <a:solidFill>
                  <a:schemeClr val="bg1"/>
                </a:solidFill>
              </a:rPr>
              <a:t>A* </a:t>
            </a:r>
            <a:r>
              <a:rPr lang="ko-KR" altLang="en-US" sz="2400" dirty="0">
                <a:solidFill>
                  <a:schemeClr val="bg1"/>
                </a:solidFill>
              </a:rPr>
              <a:t>최적화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</a:rPr>
              <a:t>날씨 구현 최적화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altLang="ko-KR" sz="2400" dirty="0">
                <a:solidFill>
                  <a:schemeClr val="bg1"/>
                </a:solidFill>
              </a:rPr>
              <a:t>Cut &amp; slice </a:t>
            </a:r>
          </a:p>
          <a:p>
            <a:pPr marL="457200" indent="-457200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</a:rPr>
              <a:t>아이템 구현 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altLang="ko-KR" sz="2400" dirty="0">
                <a:solidFill>
                  <a:schemeClr val="bg1"/>
                </a:solidFill>
              </a:rPr>
              <a:t>Map </a:t>
            </a:r>
            <a:r>
              <a:rPr lang="ko-KR" altLang="en-US" sz="2400" dirty="0">
                <a:solidFill>
                  <a:schemeClr val="bg1"/>
                </a:solidFill>
              </a:rPr>
              <a:t>제작 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4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</a:rPr>
              <a:t>그래픽 </a:t>
            </a:r>
            <a:r>
              <a:rPr lang="en-US" altLang="ko-KR" sz="2400" dirty="0">
                <a:solidFill>
                  <a:schemeClr val="bg1"/>
                </a:solidFill>
              </a:rPr>
              <a:t>(</a:t>
            </a:r>
            <a:r>
              <a:rPr lang="ko-KR" altLang="en-US" sz="2400" dirty="0" err="1">
                <a:solidFill>
                  <a:schemeClr val="bg1"/>
                </a:solidFill>
              </a:rPr>
              <a:t>방승혁</a:t>
            </a:r>
            <a:r>
              <a:rPr lang="en-US" altLang="ko-KR" sz="2400" dirty="0">
                <a:solidFill>
                  <a:schemeClr val="bg1"/>
                </a:solidFill>
              </a:rPr>
              <a:t>) </a:t>
            </a:r>
          </a:p>
          <a:p>
            <a:pPr marL="457200" indent="-457200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</a:rPr>
              <a:t>캐릭터 모델링 및 애니메이션 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</a:rPr>
              <a:t>몬스터 모델링 및 애니메이션 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2F123FED-AF1C-440F-829B-F76F73BCF6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2147584"/>
              </p:ext>
            </p:extLst>
          </p:nvPr>
        </p:nvGraphicFramePr>
        <p:xfrm>
          <a:off x="1174179" y="1502550"/>
          <a:ext cx="10179621" cy="56323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93207">
                  <a:extLst>
                    <a:ext uri="{9D8B030D-6E8A-4147-A177-3AD203B41FA5}">
                      <a16:colId xmlns:a16="http://schemas.microsoft.com/office/drawing/2014/main" val="1378690640"/>
                    </a:ext>
                  </a:extLst>
                </a:gridCol>
                <a:gridCol w="3393207">
                  <a:extLst>
                    <a:ext uri="{9D8B030D-6E8A-4147-A177-3AD203B41FA5}">
                      <a16:colId xmlns:a16="http://schemas.microsoft.com/office/drawing/2014/main" val="3957797983"/>
                    </a:ext>
                  </a:extLst>
                </a:gridCol>
                <a:gridCol w="3393207">
                  <a:extLst>
                    <a:ext uri="{9D8B030D-6E8A-4147-A177-3AD203B41FA5}">
                      <a16:colId xmlns:a16="http://schemas.microsoft.com/office/drawing/2014/main" val="1629243853"/>
                    </a:ext>
                  </a:extLst>
                </a:gridCol>
              </a:tblGrid>
              <a:tr h="71681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800" dirty="0" err="1"/>
                        <a:t>고진세</a:t>
                      </a:r>
                      <a:r>
                        <a:rPr lang="en-US" altLang="ko-KR" sz="2800" dirty="0"/>
                        <a:t>(</a:t>
                      </a:r>
                      <a:r>
                        <a:rPr lang="ko-KR" altLang="en-US" sz="2800" dirty="0"/>
                        <a:t>클라이언트</a:t>
                      </a:r>
                      <a:r>
                        <a:rPr lang="en-US" altLang="ko-KR" sz="2800" dirty="0"/>
                        <a:t>)</a:t>
                      </a:r>
                      <a:endParaRPr lang="ko-KR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800" dirty="0"/>
                        <a:t>양민성</a:t>
                      </a:r>
                      <a:r>
                        <a:rPr lang="en-US" altLang="ko-KR" sz="2800" dirty="0"/>
                        <a:t>(</a:t>
                      </a:r>
                      <a:r>
                        <a:rPr lang="ko-KR" altLang="en-US" sz="2800" dirty="0"/>
                        <a:t>클라이언트</a:t>
                      </a:r>
                      <a:r>
                        <a:rPr lang="en-US" altLang="ko-KR" sz="2800" dirty="0"/>
                        <a:t>)</a:t>
                      </a:r>
                      <a:endParaRPr lang="ko-KR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800" dirty="0" err="1"/>
                        <a:t>방승혁</a:t>
                      </a:r>
                      <a:r>
                        <a:rPr lang="en-US" altLang="ko-KR" sz="2800" dirty="0"/>
                        <a:t>(</a:t>
                      </a:r>
                      <a:r>
                        <a:rPr lang="ko-KR" altLang="en-US" sz="2800" dirty="0"/>
                        <a:t>그래픽</a:t>
                      </a:r>
                      <a:r>
                        <a:rPr lang="en-US" altLang="ko-KR" sz="2800" dirty="0"/>
                        <a:t>)</a:t>
                      </a:r>
                      <a:endParaRPr lang="ko-KR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4554610"/>
                  </a:ext>
                </a:extLst>
              </a:tr>
              <a:tr h="64164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프레임워크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프레임워크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캐릭터 모델링 및 애니메이션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72005"/>
                  </a:ext>
                </a:extLst>
              </a:tr>
              <a:tr h="68977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Cut &amp; slice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Cut &amp; slice</a:t>
                      </a:r>
                      <a:endParaRPr lang="ko-KR" altLang="en-US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몬스터 모델링 및 애니메이션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7897147"/>
                  </a:ext>
                </a:extLst>
              </a:tr>
              <a:tr h="71681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아이템구현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아이템구현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Map </a:t>
                      </a:r>
                      <a:r>
                        <a:rPr lang="ko-KR" altLang="en-US" dirty="0"/>
                        <a:t>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936274"/>
                  </a:ext>
                </a:extLst>
              </a:tr>
              <a:tr h="7168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A* </a:t>
                      </a:r>
                      <a:r>
                        <a:rPr lang="ko-KR" altLang="en-US" dirty="0"/>
                        <a:t>최적화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Map</a:t>
                      </a:r>
                      <a:r>
                        <a:rPr lang="ko-KR" altLang="en-US" dirty="0"/>
                        <a:t>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499364"/>
                  </a:ext>
                </a:extLst>
              </a:tr>
              <a:tr h="7168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사운드 처리</a:t>
                      </a:r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날씨구현</a:t>
                      </a:r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949993"/>
                  </a:ext>
                </a:extLst>
              </a:tr>
              <a:tr h="7168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애니메이션 처리</a:t>
                      </a:r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err="1"/>
                        <a:t>언리얼</a:t>
                      </a:r>
                      <a:r>
                        <a:rPr lang="ko-KR" altLang="en-US" dirty="0"/>
                        <a:t> 서버 개설 및 연동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249977"/>
                  </a:ext>
                </a:extLst>
              </a:tr>
              <a:tr h="71681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기본 </a:t>
                      </a:r>
                      <a:r>
                        <a:rPr lang="en-US" altLang="ko-KR" dirty="0"/>
                        <a:t>UI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인벤토리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98945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55875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실외, 자연, 하늘, 모니터이(가) 표시된 사진&#10;&#10;높은 신뢰도로 생성된 설명">
            <a:extLst>
              <a:ext uri="{FF2B5EF4-FFF2-40B4-BE49-F238E27FC236}">
                <a16:creationId xmlns:a16="http://schemas.microsoft.com/office/drawing/2014/main" id="{4B94B88E-FD68-4373-986A-9CEF695B34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504" y="0"/>
            <a:ext cx="12191980" cy="78003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995DDD-8DE6-4B37-ADD8-B42DB5AA834F}"/>
              </a:ext>
            </a:extLst>
          </p:cNvPr>
          <p:cNvSpPr txBox="1"/>
          <p:nvPr/>
        </p:nvSpPr>
        <p:spPr>
          <a:xfrm>
            <a:off x="1118626" y="233539"/>
            <a:ext cx="9951720" cy="16167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7. </a:t>
            </a:r>
            <a:r>
              <a:rPr lang="ko-KR" altLang="en-US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개발 일정 및 구성원 역할분담 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7708B01-51B4-40F5-87C4-7FDA86020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z="2800" smtClean="0"/>
              <a:t>16</a:t>
            </a:fld>
            <a:endParaRPr lang="ko-KR" altLang="en-US" sz="28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4B11E4D-39C1-4130-B980-968888642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64975"/>
            <a:ext cx="10572750" cy="5076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205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4">
            <a:extLst>
              <a:ext uri="{FF2B5EF4-FFF2-40B4-BE49-F238E27FC236}">
                <a16:creationId xmlns:a16="http://schemas.microsoft.com/office/drawing/2014/main" id="{C5E6CFF1-2F42-4E10-9A97-F116F46F53F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내용 개체 틀 4" descr="실외, 자연, 하늘, 모니터이(가) 표시된 사진&#10;&#10;높은 신뢰도로 생성된 설명">
            <a:extLst>
              <a:ext uri="{FF2B5EF4-FFF2-40B4-BE49-F238E27FC236}">
                <a16:creationId xmlns:a16="http://schemas.microsoft.com/office/drawing/2014/main" id="{4B94B88E-FD68-4373-986A-9CEF695B34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7182200-4859-4C8D-BCBB-55B245C28BA3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7C6857C-F204-4317-88BC-F218B2CEF272}"/>
              </a:ext>
            </a:extLst>
          </p:cNvPr>
          <p:cNvSpPr txBox="1"/>
          <p:nvPr/>
        </p:nvSpPr>
        <p:spPr>
          <a:xfrm>
            <a:off x="838201" y="1065862"/>
            <a:ext cx="3313164" cy="472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4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목차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B180DD-EC5F-476D-A9C0-1685C393E8C9}"/>
              </a:ext>
            </a:extLst>
          </p:cNvPr>
          <p:cNvSpPr txBox="1"/>
          <p:nvPr/>
        </p:nvSpPr>
        <p:spPr>
          <a:xfrm>
            <a:off x="5155379" y="1065862"/>
            <a:ext cx="5744685" cy="472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571500" indent="-457200" latinLnBrk="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ko-KR" altLang="en-US" sz="2000" dirty="0">
                <a:solidFill>
                  <a:srgbClr val="FFFFFF"/>
                </a:solidFill>
              </a:rPr>
              <a:t>연구 목적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571500" indent="-457200" latinLnBrk="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ko-KR" altLang="en-US" sz="2000" dirty="0">
                <a:solidFill>
                  <a:srgbClr val="FFFFFF"/>
                </a:solidFill>
              </a:rPr>
              <a:t>게임 소개 및 특징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571500" indent="-457200" latinLnBrk="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ko-KR" altLang="en-US" sz="2000" dirty="0">
                <a:solidFill>
                  <a:srgbClr val="FFFFFF"/>
                </a:solidFill>
              </a:rPr>
              <a:t>게임 조작 방법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571500" indent="-457200" latinLnBrk="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ko-KR" altLang="en-US" sz="2000" dirty="0">
                <a:solidFill>
                  <a:srgbClr val="FFFFFF"/>
                </a:solidFill>
              </a:rPr>
              <a:t>개발 환경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571500" indent="-457200" latinLnBrk="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ko-KR" altLang="en-US" sz="2000" dirty="0">
                <a:solidFill>
                  <a:srgbClr val="FFFFFF"/>
                </a:solidFill>
              </a:rPr>
              <a:t>기술적 요소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571500" indent="-457200" latinLnBrk="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ko-KR" altLang="en-US" sz="2000" dirty="0">
                <a:solidFill>
                  <a:srgbClr val="FFFFFF"/>
                </a:solidFill>
              </a:rPr>
              <a:t>타 게임과의 비교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571500" indent="-457200" latinLnBrk="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ko-KR" altLang="en-US" sz="2000" dirty="0">
                <a:solidFill>
                  <a:srgbClr val="FFFFFF"/>
                </a:solidFill>
              </a:rPr>
              <a:t>개발 일정 및 구성원 역할분담</a:t>
            </a:r>
            <a:endParaRPr lang="en-US" altLang="ko-KR" sz="2000" dirty="0">
              <a:solidFill>
                <a:srgbClr val="FFFFFF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FAEFF37-CEE0-4B04-8D9F-EA940EA34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z="2800" smtClean="0"/>
              <a:t>2</a:t>
            </a:fld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5764581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실외, 자연, 하늘, 모니터이(가) 표시된 사진&#10;&#10;높은 신뢰도로 생성된 설명">
            <a:extLst>
              <a:ext uri="{FF2B5EF4-FFF2-40B4-BE49-F238E27FC236}">
                <a16:creationId xmlns:a16="http://schemas.microsoft.com/office/drawing/2014/main" id="{4B94B88E-FD68-4373-986A-9CEF695B34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504" y="10"/>
            <a:ext cx="1219198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4206507-76F5-4316-AAF5-4EAFEE5EBDE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3BC2B61-D77E-45AB-8722-15BC6A718A3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106885-30EC-4207-AFF5-5E53EBE16233}"/>
              </a:ext>
            </a:extLst>
          </p:cNvPr>
          <p:cNvSpPr txBox="1"/>
          <p:nvPr/>
        </p:nvSpPr>
        <p:spPr>
          <a:xfrm>
            <a:off x="1118626" y="233539"/>
            <a:ext cx="9951720" cy="16167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1. </a:t>
            </a:r>
            <a:r>
              <a:rPr lang="ko-KR" altLang="en-US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연구 목적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B83B13-0B2D-45A0-976D-DCFB4D0897BA}"/>
              </a:ext>
            </a:extLst>
          </p:cNvPr>
          <p:cNvSpPr txBox="1"/>
          <p:nvPr/>
        </p:nvSpPr>
        <p:spPr>
          <a:xfrm>
            <a:off x="1118626" y="2018212"/>
            <a:ext cx="9951720" cy="62998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FFFFFF"/>
                </a:solidFill>
              </a:rPr>
              <a:t>최근 업계에서 인기있는 </a:t>
            </a:r>
            <a:r>
              <a:rPr lang="ko-KR" altLang="en-US" sz="2400" dirty="0" err="1">
                <a:solidFill>
                  <a:srgbClr val="FFFFFF"/>
                </a:solidFill>
              </a:rPr>
              <a:t>언리얼</a:t>
            </a:r>
            <a:r>
              <a:rPr lang="ko-KR" altLang="en-US" sz="2400" dirty="0">
                <a:solidFill>
                  <a:srgbClr val="FFFFFF"/>
                </a:solidFill>
              </a:rPr>
              <a:t> 엔진을 통한 게임 개발</a:t>
            </a:r>
            <a:endParaRPr lang="en-US" altLang="ko-KR" sz="2400" dirty="0">
              <a:solidFill>
                <a:srgbClr val="FFFFFF"/>
              </a:solidFill>
            </a:endParaRP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FFFFFF"/>
              </a:solidFill>
            </a:endParaRP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FFFFFF"/>
                </a:solidFill>
              </a:rPr>
              <a:t>팀 프로젝트를 통해 분할 작업 능력 향상</a:t>
            </a:r>
            <a:endParaRPr lang="en-US" altLang="ko-KR" sz="2400" dirty="0">
              <a:solidFill>
                <a:srgbClr val="FFFFFF"/>
              </a:solidFill>
            </a:endParaRP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FFFFFF"/>
              </a:solidFill>
            </a:endParaRP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FFFFFF"/>
                </a:solidFill>
              </a:rPr>
              <a:t>기존의 </a:t>
            </a:r>
            <a:r>
              <a:rPr lang="en-US" altLang="ko-KR" sz="2400" dirty="0">
                <a:solidFill>
                  <a:srgbClr val="FFFFFF"/>
                </a:solidFill>
              </a:rPr>
              <a:t>FPS</a:t>
            </a:r>
            <a:r>
              <a:rPr lang="ko-KR" altLang="en-US" sz="2400" dirty="0">
                <a:solidFill>
                  <a:srgbClr val="FFFFFF"/>
                </a:solidFill>
              </a:rPr>
              <a:t>적인 좀비 게임과는 다르게 공포 게임적 요소를 많이 추가한 좀비 게임 개발</a:t>
            </a:r>
            <a:endParaRPr lang="en-US" altLang="ko-KR" sz="2400" dirty="0">
              <a:solidFill>
                <a:srgbClr val="FFFFFF"/>
              </a:solidFill>
            </a:endParaRP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FFFFFF"/>
              </a:solidFill>
            </a:endParaRP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FFFFFF"/>
                </a:solidFill>
              </a:rPr>
              <a:t>게임 서버와 클라이언트의 동기화</a:t>
            </a:r>
            <a:endParaRPr lang="en-US" altLang="ko-KR" sz="2400" dirty="0">
              <a:solidFill>
                <a:srgbClr val="FFFFFF"/>
              </a:solidFill>
            </a:endParaRP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FFFFFF"/>
              </a:solidFill>
            </a:endParaRP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FFFFFF"/>
                </a:solidFill>
              </a:rPr>
              <a:t>공모전 출품 목표로 게임 개발</a:t>
            </a:r>
            <a:endParaRPr lang="en-US" altLang="ko-KR" sz="2400" dirty="0">
              <a:solidFill>
                <a:srgbClr val="FFFFFF"/>
              </a:solidFill>
            </a:endParaRPr>
          </a:p>
          <a:p>
            <a:pPr marL="228600" latinLnBrk="0">
              <a:lnSpc>
                <a:spcPct val="90000"/>
              </a:lnSpc>
              <a:spcAft>
                <a:spcPts val="600"/>
              </a:spcAft>
            </a:pPr>
            <a:endParaRPr lang="en-US" altLang="ko-KR" sz="2400" dirty="0">
              <a:solidFill>
                <a:srgbClr val="FFFFFF"/>
              </a:solidFill>
            </a:endParaRPr>
          </a:p>
          <a:p>
            <a:pPr marL="228600" latinLnBrk="0">
              <a:lnSpc>
                <a:spcPct val="90000"/>
              </a:lnSpc>
              <a:spcAft>
                <a:spcPts val="600"/>
              </a:spcAft>
            </a:pPr>
            <a:endParaRPr lang="en-US" altLang="ko-KR" sz="2400" dirty="0">
              <a:solidFill>
                <a:srgbClr val="FFFFFF"/>
              </a:solidFill>
            </a:endParaRP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2400" dirty="0">
                <a:solidFill>
                  <a:srgbClr val="FFFFFF"/>
                </a:solidFill>
              </a:rPr>
              <a:t>	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9B2E65E-7160-4AA2-ABFE-FB47D2FDC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z="2800" smtClean="0"/>
              <a:t>3</a:t>
            </a:fld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744521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실외, 자연, 하늘, 모니터이(가) 표시된 사진&#10;&#10;높은 신뢰도로 생성된 설명">
            <a:extLst>
              <a:ext uri="{FF2B5EF4-FFF2-40B4-BE49-F238E27FC236}">
                <a16:creationId xmlns:a16="http://schemas.microsoft.com/office/drawing/2014/main" id="{4B94B88E-FD68-4373-986A-9CEF695B34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504" y="-1"/>
            <a:ext cx="1219198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4206507-76F5-4316-AAF5-4EAFEE5EBDE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3BC2B61-D77E-45AB-8722-15BC6A718A3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5CCA78-94B6-4BD8-A6E5-EB974A2ACA89}"/>
              </a:ext>
            </a:extLst>
          </p:cNvPr>
          <p:cNvSpPr txBox="1"/>
          <p:nvPr/>
        </p:nvSpPr>
        <p:spPr>
          <a:xfrm>
            <a:off x="1118626" y="233539"/>
            <a:ext cx="9951720" cy="16167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2. </a:t>
            </a:r>
            <a:r>
              <a:rPr lang="ko-KR" altLang="en-US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게임 소개 및 특징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B077C2-8144-4A46-8E46-D6C2FC00881B}"/>
              </a:ext>
            </a:extLst>
          </p:cNvPr>
          <p:cNvSpPr txBox="1"/>
          <p:nvPr/>
        </p:nvSpPr>
        <p:spPr>
          <a:xfrm>
            <a:off x="1118626" y="2357336"/>
            <a:ext cx="9951720" cy="3785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latinLnBrk="0">
              <a:lnSpc>
                <a:spcPct val="90000"/>
              </a:lnSpc>
              <a:spcAft>
                <a:spcPts val="600"/>
              </a:spcAft>
            </a:pPr>
            <a:endParaRPr lang="en-US" altLang="ko-KR" sz="2400" dirty="0">
              <a:solidFill>
                <a:srgbClr val="FFFFFF"/>
              </a:solidFill>
            </a:endParaRP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FFFFFF"/>
              </a:solidFill>
            </a:endParaRPr>
          </a:p>
          <a:p>
            <a:pPr marL="228600" latinLnBrk="0">
              <a:lnSpc>
                <a:spcPct val="90000"/>
              </a:lnSpc>
              <a:spcAft>
                <a:spcPts val="600"/>
              </a:spcAft>
            </a:pPr>
            <a:endParaRPr lang="en-US" altLang="ko-KR" sz="2400" dirty="0">
              <a:solidFill>
                <a:srgbClr val="FFFFFF"/>
              </a:solidFill>
            </a:endParaRPr>
          </a:p>
          <a:p>
            <a:pPr marL="228600" latinLnBrk="0">
              <a:lnSpc>
                <a:spcPct val="90000"/>
              </a:lnSpc>
              <a:spcAft>
                <a:spcPts val="600"/>
              </a:spcAft>
            </a:pPr>
            <a:endParaRPr lang="en-US" altLang="ko-KR" sz="2400" dirty="0">
              <a:solidFill>
                <a:srgbClr val="FFFFFF"/>
              </a:solidFill>
            </a:endParaRP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2400" dirty="0">
                <a:solidFill>
                  <a:srgbClr val="FFFFFF"/>
                </a:solidFill>
              </a:rPr>
              <a:t>	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232D49B-8174-47ED-93C7-985F0935D0A5}"/>
              </a:ext>
            </a:extLst>
          </p:cNvPr>
          <p:cNvSpPr/>
          <p:nvPr/>
        </p:nvSpPr>
        <p:spPr>
          <a:xfrm>
            <a:off x="1525528" y="1717337"/>
            <a:ext cx="8791074" cy="639999"/>
          </a:xfrm>
          <a:prstGeom prst="roundRect">
            <a:avLst/>
          </a:prstGeom>
          <a:solidFill>
            <a:srgbClr val="C00000"/>
          </a:solidFill>
          <a:ln w="53975">
            <a:gradFill flip="none" rotWithShape="1">
              <a:gsLst>
                <a:gs pos="0">
                  <a:schemeClr val="accent1">
                    <a:alpha val="18000"/>
                    <a:lumMod val="0"/>
                    <a:lumOff val="100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rgbClr val="FFFF00"/>
                </a:solidFill>
              </a:rPr>
              <a:t>극적인 공포를 느낄 수 있는 </a:t>
            </a:r>
            <a:r>
              <a:rPr lang="en-US" altLang="ko-KR" sz="2800" b="1" dirty="0">
                <a:solidFill>
                  <a:srgbClr val="FFFF00"/>
                </a:solidFill>
              </a:rPr>
              <a:t>1</a:t>
            </a:r>
            <a:r>
              <a:rPr lang="ko-KR" altLang="en-US" sz="2800" b="1" dirty="0">
                <a:solidFill>
                  <a:srgbClr val="FFFF00"/>
                </a:solidFill>
              </a:rPr>
              <a:t>인칭 좀비 게임</a:t>
            </a:r>
            <a:r>
              <a:rPr lang="en-US" altLang="ko-KR" sz="2800" b="1" dirty="0">
                <a:solidFill>
                  <a:srgbClr val="FFFF00"/>
                </a:solidFill>
              </a:rPr>
              <a:t>!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6194B9-30AF-4D53-94E8-EE39A4C599FD}"/>
              </a:ext>
            </a:extLst>
          </p:cNvPr>
          <p:cNvSpPr txBox="1"/>
          <p:nvPr/>
        </p:nvSpPr>
        <p:spPr>
          <a:xfrm>
            <a:off x="1117102" y="2535660"/>
            <a:ext cx="4456264" cy="81776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FFFFFF"/>
                </a:solidFill>
              </a:rPr>
              <a:t>감염된 인간</a:t>
            </a:r>
            <a:r>
              <a:rPr lang="en-US" altLang="ko-KR" sz="2000" dirty="0">
                <a:solidFill>
                  <a:srgbClr val="FFFFFF"/>
                </a:solidFill>
              </a:rPr>
              <a:t>(</a:t>
            </a:r>
            <a:r>
              <a:rPr lang="ko-KR" altLang="en-US" sz="2000" dirty="0" err="1">
                <a:solidFill>
                  <a:srgbClr val="FFFFFF"/>
                </a:solidFill>
              </a:rPr>
              <a:t>배스</a:t>
            </a:r>
            <a:r>
              <a:rPr lang="en-US" altLang="ko-KR" sz="2000" dirty="0">
                <a:solidFill>
                  <a:srgbClr val="FFFFFF"/>
                </a:solidFill>
              </a:rPr>
              <a:t>)</a:t>
            </a:r>
            <a:r>
              <a:rPr lang="ko-KR" altLang="en-US" sz="2000" dirty="0">
                <a:solidFill>
                  <a:srgbClr val="FFFFFF"/>
                </a:solidFill>
              </a:rPr>
              <a:t>들로부터 감염되지 않은 인간들이 생존해 나가는 게임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FFFFFF"/>
                </a:solidFill>
              </a:rPr>
              <a:t>각 플레이어들</a:t>
            </a:r>
            <a:r>
              <a:rPr lang="en-US" altLang="ko-KR" sz="2000" dirty="0">
                <a:solidFill>
                  <a:srgbClr val="FFFFFF"/>
                </a:solidFill>
              </a:rPr>
              <a:t>(2</a:t>
            </a:r>
            <a:r>
              <a:rPr lang="ko-KR" altLang="en-US" sz="2000" dirty="0">
                <a:solidFill>
                  <a:srgbClr val="FFFFFF"/>
                </a:solidFill>
              </a:rPr>
              <a:t>인</a:t>
            </a:r>
            <a:r>
              <a:rPr lang="en-US" altLang="ko-KR" sz="2000" dirty="0">
                <a:solidFill>
                  <a:srgbClr val="FFFFFF"/>
                </a:solidFill>
              </a:rPr>
              <a:t>)</a:t>
            </a:r>
            <a:r>
              <a:rPr lang="ko-KR" altLang="en-US" sz="2000" dirty="0">
                <a:solidFill>
                  <a:srgbClr val="FFFFFF"/>
                </a:solidFill>
              </a:rPr>
              <a:t>에게 </a:t>
            </a:r>
            <a:r>
              <a:rPr lang="en-US" altLang="ko-KR" sz="2000" dirty="0">
                <a:solidFill>
                  <a:srgbClr val="FFFFFF"/>
                </a:solidFill>
              </a:rPr>
              <a:t>10</a:t>
            </a:r>
            <a:r>
              <a:rPr lang="ko-KR" altLang="en-US" sz="2000" dirty="0">
                <a:solidFill>
                  <a:srgbClr val="FFFFFF"/>
                </a:solidFill>
              </a:rPr>
              <a:t>일이라는 시간이 주어진다</a:t>
            </a:r>
            <a:r>
              <a:rPr lang="en-US" altLang="ko-KR" sz="2000" dirty="0">
                <a:solidFill>
                  <a:srgbClr val="FFFFFF"/>
                </a:solidFill>
              </a:rPr>
              <a:t>. </a:t>
            </a:r>
            <a:r>
              <a:rPr lang="ko-KR" altLang="en-US" sz="2000" dirty="0">
                <a:solidFill>
                  <a:srgbClr val="FFFFFF"/>
                </a:solidFill>
              </a:rPr>
              <a:t>이 시간동안 좀비들을 제압하거나 피하면서 생존해 나간다</a:t>
            </a:r>
            <a:r>
              <a:rPr lang="en-US" altLang="ko-KR" sz="2000" dirty="0">
                <a:solidFill>
                  <a:srgbClr val="FFFFFF"/>
                </a:solidFill>
              </a:rPr>
              <a:t>.</a:t>
            </a: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rgbClr val="FFFFFF"/>
                </a:solidFill>
              </a:rPr>
              <a:t>10</a:t>
            </a:r>
            <a:r>
              <a:rPr lang="ko-KR" altLang="en-US" sz="2000" dirty="0">
                <a:solidFill>
                  <a:srgbClr val="FFFFFF"/>
                </a:solidFill>
              </a:rPr>
              <a:t>일동안 각종 미션을 수행하면서 동료들을 보호하고 협력하여 살아남게 되면 게임에서 승리한다</a:t>
            </a:r>
            <a:r>
              <a:rPr lang="en-US" altLang="ko-KR" sz="2000" dirty="0">
                <a:solidFill>
                  <a:srgbClr val="FFFFFF"/>
                </a:solidFill>
              </a:rPr>
              <a:t>.</a:t>
            </a:r>
          </a:p>
          <a:p>
            <a:pPr marL="228600" latinLnBrk="0">
              <a:lnSpc>
                <a:spcPct val="90000"/>
              </a:lnSpc>
              <a:spcAft>
                <a:spcPts val="600"/>
              </a:spcAft>
            </a:pPr>
            <a:endParaRPr lang="en-US" altLang="ko-KR" sz="2400" dirty="0">
              <a:solidFill>
                <a:srgbClr val="FFFFFF"/>
              </a:solidFill>
            </a:endParaRPr>
          </a:p>
          <a:p>
            <a:pPr marL="228600" latinLnBrk="0">
              <a:lnSpc>
                <a:spcPct val="90000"/>
              </a:lnSpc>
              <a:spcAft>
                <a:spcPts val="600"/>
              </a:spcAft>
            </a:pPr>
            <a:endParaRPr lang="en-US" altLang="ko-KR" sz="2400" dirty="0">
              <a:solidFill>
                <a:srgbClr val="FFFFFF"/>
              </a:solidFill>
            </a:endParaRPr>
          </a:p>
          <a:p>
            <a:pPr marL="228600" latinLnBrk="0">
              <a:lnSpc>
                <a:spcPct val="90000"/>
              </a:lnSpc>
              <a:spcAft>
                <a:spcPts val="600"/>
              </a:spcAft>
            </a:pPr>
            <a:endParaRPr lang="en-US" altLang="ko-KR" sz="2400" dirty="0">
              <a:solidFill>
                <a:srgbClr val="FFFFFF"/>
              </a:solidFill>
            </a:endParaRP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2400" dirty="0">
                <a:solidFill>
                  <a:srgbClr val="FFFFFF"/>
                </a:solidFill>
              </a:rPr>
              <a:t>	</a:t>
            </a:r>
          </a:p>
        </p:txBody>
      </p:sp>
      <p:pic>
        <p:nvPicPr>
          <p:cNvPr id="4" name="그림 3" descr="실외, 건물, 대지이(가) 표시된 사진&#10;&#10;높은 신뢰도로 생성된 설명">
            <a:extLst>
              <a:ext uri="{FF2B5EF4-FFF2-40B4-BE49-F238E27FC236}">
                <a16:creationId xmlns:a16="http://schemas.microsoft.com/office/drawing/2014/main" id="{34E21927-FBDC-486D-A3DA-68E77955D3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52000" contras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576" y="3054011"/>
            <a:ext cx="4580026" cy="3098800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D8D437-03C4-4502-B1AC-DA090BE4A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z="2800" smtClean="0"/>
              <a:t>4</a:t>
            </a:fld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09297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실외, 자연, 하늘, 모니터이(가) 표시된 사진&#10;&#10;높은 신뢰도로 생성된 설명">
            <a:extLst>
              <a:ext uri="{FF2B5EF4-FFF2-40B4-BE49-F238E27FC236}">
                <a16:creationId xmlns:a16="http://schemas.microsoft.com/office/drawing/2014/main" id="{4B94B88E-FD68-4373-986A-9CEF695B34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504" y="10"/>
            <a:ext cx="1219198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4206507-76F5-4316-AAF5-4EAFEE5EBDE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3BC2B61-D77E-45AB-8722-15BC6A718A3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2AF262-60C8-4030-9C06-995B5B38FD3E}"/>
              </a:ext>
            </a:extLst>
          </p:cNvPr>
          <p:cNvSpPr txBox="1"/>
          <p:nvPr/>
        </p:nvSpPr>
        <p:spPr>
          <a:xfrm>
            <a:off x="1118626" y="233539"/>
            <a:ext cx="9951720" cy="16167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2. </a:t>
            </a:r>
            <a:r>
              <a:rPr lang="ko-KR" altLang="en-US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게임 소개 및 특징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88FB1D-B34E-4D37-AB2A-4815F855243E}"/>
              </a:ext>
            </a:extLst>
          </p:cNvPr>
          <p:cNvSpPr txBox="1"/>
          <p:nvPr/>
        </p:nvSpPr>
        <p:spPr>
          <a:xfrm>
            <a:off x="1118626" y="2100644"/>
            <a:ext cx="9951720" cy="58142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FFFFFF"/>
                </a:solidFill>
              </a:rPr>
              <a:t>장르 </a:t>
            </a:r>
            <a:r>
              <a:rPr lang="en-US" altLang="ko-KR" sz="2400" dirty="0">
                <a:solidFill>
                  <a:srgbClr val="FFFFFF"/>
                </a:solidFill>
              </a:rPr>
              <a:t>	: </a:t>
            </a:r>
            <a:r>
              <a:rPr lang="ko-KR" altLang="en-US" sz="2400" dirty="0">
                <a:solidFill>
                  <a:srgbClr val="FFFFFF"/>
                </a:solidFill>
              </a:rPr>
              <a:t>생존 스릴러</a:t>
            </a:r>
            <a:r>
              <a:rPr lang="en-US" altLang="ko-KR" sz="2400" dirty="0">
                <a:solidFill>
                  <a:srgbClr val="FFFFFF"/>
                </a:solidFill>
              </a:rPr>
              <a:t>, </a:t>
            </a:r>
            <a:r>
              <a:rPr lang="ko-KR" altLang="en-US" sz="2400" dirty="0">
                <a:solidFill>
                  <a:srgbClr val="FFFFFF"/>
                </a:solidFill>
              </a:rPr>
              <a:t>공포 </a:t>
            </a:r>
            <a:r>
              <a:rPr lang="en-US" altLang="ko-KR" sz="2400" dirty="0">
                <a:solidFill>
                  <a:srgbClr val="FFFFFF"/>
                </a:solidFill>
              </a:rPr>
              <a:t>FPS</a:t>
            </a:r>
            <a:r>
              <a:rPr lang="ko-KR" altLang="en-US" sz="2400" dirty="0">
                <a:solidFill>
                  <a:srgbClr val="FFFFFF"/>
                </a:solidFill>
              </a:rPr>
              <a:t>게임</a:t>
            </a:r>
            <a:endParaRPr lang="en-US" altLang="ko-KR" sz="2400" dirty="0">
              <a:solidFill>
                <a:srgbClr val="FFFFFF"/>
              </a:solidFill>
            </a:endParaRP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FFFFFF"/>
                </a:solidFill>
              </a:rPr>
              <a:t>플랫폼 </a:t>
            </a:r>
            <a:r>
              <a:rPr lang="en-US" altLang="ko-KR" sz="2400" dirty="0">
                <a:solidFill>
                  <a:srgbClr val="FFFFFF"/>
                </a:solidFill>
              </a:rPr>
              <a:t>	: PC</a:t>
            </a: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FFFFFF"/>
                </a:solidFill>
              </a:rPr>
              <a:t>시점</a:t>
            </a:r>
            <a:r>
              <a:rPr lang="en-US" altLang="ko-KR" sz="2400" dirty="0">
                <a:solidFill>
                  <a:srgbClr val="FFFFFF"/>
                </a:solidFill>
              </a:rPr>
              <a:t>	: 1</a:t>
            </a:r>
            <a:r>
              <a:rPr lang="ko-KR" altLang="en-US" sz="2400" dirty="0">
                <a:solidFill>
                  <a:srgbClr val="FFFFFF"/>
                </a:solidFill>
              </a:rPr>
              <a:t>인칭 시점</a:t>
            </a:r>
            <a:endParaRPr lang="en-US" altLang="ko-KR" sz="2400" dirty="0">
              <a:solidFill>
                <a:srgbClr val="FFFFFF"/>
              </a:solidFill>
            </a:endParaRP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FFFFFF"/>
                </a:solidFill>
              </a:rPr>
              <a:t>캐릭터 크기 </a:t>
            </a:r>
            <a:r>
              <a:rPr lang="en-US" altLang="ko-KR" sz="2400" dirty="0">
                <a:solidFill>
                  <a:srgbClr val="FFFFFF"/>
                </a:solidFill>
              </a:rPr>
              <a:t>: 1.8m</a:t>
            </a: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FFFFFF"/>
                </a:solidFill>
              </a:rPr>
              <a:t>맵 크기</a:t>
            </a:r>
            <a:r>
              <a:rPr lang="en-US" altLang="ko-KR" sz="2400" dirty="0">
                <a:solidFill>
                  <a:srgbClr val="FFFFFF"/>
                </a:solidFill>
              </a:rPr>
              <a:t>	: 200 X 200 (</a:t>
            </a:r>
            <a:r>
              <a:rPr lang="ko-KR" altLang="en-US" sz="2400" dirty="0">
                <a:solidFill>
                  <a:srgbClr val="FFFFFF"/>
                </a:solidFill>
              </a:rPr>
              <a:t>단위 </a:t>
            </a:r>
            <a:r>
              <a:rPr lang="en-US" altLang="ko-KR" sz="2400" dirty="0">
                <a:solidFill>
                  <a:srgbClr val="FFFFFF"/>
                </a:solidFill>
              </a:rPr>
              <a:t>:m) , UDK4</a:t>
            </a:r>
            <a:r>
              <a:rPr lang="ko-KR" altLang="en-US" sz="2400" dirty="0">
                <a:solidFill>
                  <a:srgbClr val="FFFFFF"/>
                </a:solidFill>
              </a:rPr>
              <a:t> 맵 에디터 이용</a:t>
            </a:r>
            <a:endParaRPr lang="en-US" altLang="ko-KR" sz="2400" dirty="0">
              <a:solidFill>
                <a:srgbClr val="FFFFFF"/>
              </a:solidFill>
            </a:endParaRP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FFFFFF"/>
                </a:solidFill>
              </a:rPr>
              <a:t>플레이어 이동 </a:t>
            </a:r>
            <a:r>
              <a:rPr lang="en-US" altLang="ko-KR" sz="2400" dirty="0">
                <a:solidFill>
                  <a:srgbClr val="FFFFFF"/>
                </a:solidFill>
              </a:rPr>
              <a:t>: </a:t>
            </a:r>
            <a:r>
              <a:rPr lang="ko-KR" altLang="en-US" sz="2400" dirty="0">
                <a:solidFill>
                  <a:srgbClr val="FFFFFF"/>
                </a:solidFill>
              </a:rPr>
              <a:t>걷기 </a:t>
            </a:r>
            <a:r>
              <a:rPr lang="en-US" altLang="ko-KR" sz="2400" dirty="0">
                <a:solidFill>
                  <a:srgbClr val="FFFFFF"/>
                </a:solidFill>
              </a:rPr>
              <a:t>1.5m/s, </a:t>
            </a:r>
            <a:r>
              <a:rPr lang="ko-KR" altLang="en-US" sz="2400" dirty="0">
                <a:solidFill>
                  <a:srgbClr val="FFFFFF"/>
                </a:solidFill>
              </a:rPr>
              <a:t>달리기 </a:t>
            </a:r>
            <a:r>
              <a:rPr lang="en-US" altLang="ko-KR" sz="2400" dirty="0">
                <a:solidFill>
                  <a:srgbClr val="FFFFFF"/>
                </a:solidFill>
              </a:rPr>
              <a:t>3m/s, </a:t>
            </a:r>
            <a:r>
              <a:rPr lang="ko-KR" altLang="en-US" sz="2400" dirty="0">
                <a:solidFill>
                  <a:srgbClr val="FFFFFF"/>
                </a:solidFill>
              </a:rPr>
              <a:t>점프 </a:t>
            </a:r>
            <a:r>
              <a:rPr lang="en-US" altLang="ko-KR" sz="2400" dirty="0">
                <a:solidFill>
                  <a:srgbClr val="FFFFFF"/>
                </a:solidFill>
              </a:rPr>
              <a:t>1m</a:t>
            </a: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400" dirty="0" err="1">
                <a:solidFill>
                  <a:srgbClr val="FFFFFF"/>
                </a:solidFill>
              </a:rPr>
              <a:t>배스의</a:t>
            </a:r>
            <a:r>
              <a:rPr lang="ko-KR" altLang="en-US" sz="2400" dirty="0">
                <a:solidFill>
                  <a:srgbClr val="FFFFFF"/>
                </a:solidFill>
              </a:rPr>
              <a:t> 시야 </a:t>
            </a:r>
            <a:r>
              <a:rPr lang="en-US" altLang="ko-KR" sz="2400" dirty="0">
                <a:solidFill>
                  <a:srgbClr val="FFFFFF"/>
                </a:solidFill>
              </a:rPr>
              <a:t>: </a:t>
            </a:r>
            <a:r>
              <a:rPr lang="ko-KR" altLang="en-US" sz="2400" dirty="0">
                <a:solidFill>
                  <a:srgbClr val="FFFFFF"/>
                </a:solidFill>
              </a:rPr>
              <a:t>반경 </a:t>
            </a:r>
            <a:r>
              <a:rPr lang="en-US" altLang="ko-KR" sz="2400" dirty="0">
                <a:solidFill>
                  <a:srgbClr val="FFFFFF"/>
                </a:solidFill>
              </a:rPr>
              <a:t>10m</a:t>
            </a: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FFFFFF"/>
                </a:solidFill>
              </a:rPr>
              <a:t>3</a:t>
            </a:r>
            <a:r>
              <a:rPr lang="ko-KR" altLang="en-US" sz="2400" dirty="0">
                <a:solidFill>
                  <a:srgbClr val="FFFFFF"/>
                </a:solidFill>
              </a:rPr>
              <a:t>단계의 스테이지로 구성</a:t>
            </a:r>
            <a:endParaRPr lang="en-US" altLang="ko-KR" sz="2400" dirty="0">
              <a:solidFill>
                <a:srgbClr val="FFFFFF"/>
              </a:solidFill>
            </a:endParaRP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FFFFFF"/>
                </a:solidFill>
              </a:rPr>
              <a:t>플레이타임 </a:t>
            </a:r>
            <a:r>
              <a:rPr lang="en-US" altLang="ko-KR" sz="2400" dirty="0">
                <a:solidFill>
                  <a:srgbClr val="FFFFFF"/>
                </a:solidFill>
              </a:rPr>
              <a:t>: 45</a:t>
            </a:r>
            <a:r>
              <a:rPr lang="ko-KR" altLang="en-US" sz="2400" dirty="0">
                <a:solidFill>
                  <a:srgbClr val="FFFFFF"/>
                </a:solidFill>
              </a:rPr>
              <a:t>분 이내</a:t>
            </a:r>
            <a:endParaRPr lang="en-US" altLang="ko-KR" sz="2400" dirty="0">
              <a:solidFill>
                <a:srgbClr val="FFFFFF"/>
              </a:solidFill>
            </a:endParaRPr>
          </a:p>
          <a:p>
            <a:pPr marL="228600"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2400" dirty="0">
                <a:solidFill>
                  <a:srgbClr val="FFFFFF"/>
                </a:solidFill>
              </a:rPr>
              <a:t>	</a:t>
            </a: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FFFFFF"/>
              </a:solidFill>
            </a:endParaRP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FFFFFF"/>
              </a:solidFill>
            </a:endParaRPr>
          </a:p>
          <a:p>
            <a:pPr marL="228600" latinLnBrk="0">
              <a:lnSpc>
                <a:spcPct val="90000"/>
              </a:lnSpc>
              <a:spcAft>
                <a:spcPts val="600"/>
              </a:spcAft>
            </a:pPr>
            <a:endParaRPr lang="en-US" altLang="ko-KR" sz="2400" dirty="0">
              <a:solidFill>
                <a:srgbClr val="FFFFFF"/>
              </a:solidFill>
            </a:endParaRP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2400" dirty="0">
                <a:solidFill>
                  <a:srgbClr val="FFFFFF"/>
                </a:solidFill>
              </a:rPr>
              <a:t>	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7D76F4E-97DF-4C1F-BD51-1C73B0321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z="2800" smtClean="0"/>
              <a:t>5</a:t>
            </a:fld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323019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실외, 자연, 하늘, 모니터이(가) 표시된 사진&#10;&#10;높은 신뢰도로 생성된 설명">
            <a:extLst>
              <a:ext uri="{FF2B5EF4-FFF2-40B4-BE49-F238E27FC236}">
                <a16:creationId xmlns:a16="http://schemas.microsoft.com/office/drawing/2014/main" id="{4B94B88E-FD68-4373-986A-9CEF695B34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504" y="-1"/>
            <a:ext cx="12191980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4206507-76F5-4316-AAF5-4EAFEE5EBDE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3BC2B61-D77E-45AB-8722-15BC6A718A3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B077C2-8144-4A46-8E46-D6C2FC00881B}"/>
              </a:ext>
            </a:extLst>
          </p:cNvPr>
          <p:cNvSpPr txBox="1"/>
          <p:nvPr/>
        </p:nvSpPr>
        <p:spPr>
          <a:xfrm>
            <a:off x="1118626" y="2357336"/>
            <a:ext cx="9951720" cy="3785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latinLnBrk="0">
              <a:lnSpc>
                <a:spcPct val="90000"/>
              </a:lnSpc>
              <a:spcAft>
                <a:spcPts val="600"/>
              </a:spcAft>
            </a:pPr>
            <a:endParaRPr lang="en-US" altLang="ko-KR" sz="2400" dirty="0">
              <a:solidFill>
                <a:srgbClr val="FFFFFF"/>
              </a:solidFill>
            </a:endParaRPr>
          </a:p>
          <a:p>
            <a:pPr marL="457200"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FFFFFF"/>
              </a:solidFill>
            </a:endParaRPr>
          </a:p>
          <a:p>
            <a:pPr marL="228600" latinLnBrk="0">
              <a:lnSpc>
                <a:spcPct val="90000"/>
              </a:lnSpc>
              <a:spcAft>
                <a:spcPts val="600"/>
              </a:spcAft>
            </a:pPr>
            <a:endParaRPr lang="en-US" altLang="ko-KR" sz="2400" dirty="0">
              <a:solidFill>
                <a:srgbClr val="FFFFFF"/>
              </a:solidFill>
            </a:endParaRPr>
          </a:p>
          <a:p>
            <a:pPr marL="228600" latinLnBrk="0">
              <a:lnSpc>
                <a:spcPct val="90000"/>
              </a:lnSpc>
              <a:spcAft>
                <a:spcPts val="600"/>
              </a:spcAft>
            </a:pPr>
            <a:endParaRPr lang="en-US" altLang="ko-KR" sz="2400" dirty="0">
              <a:solidFill>
                <a:srgbClr val="FFFFFF"/>
              </a:solidFill>
            </a:endParaRP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2400" dirty="0">
                <a:solidFill>
                  <a:srgbClr val="FFFFFF"/>
                </a:solidFill>
              </a:rPr>
              <a:t>	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403EA5-C838-4A23-AA46-F6681EDFBF26}"/>
              </a:ext>
            </a:extLst>
          </p:cNvPr>
          <p:cNvSpPr txBox="1"/>
          <p:nvPr/>
        </p:nvSpPr>
        <p:spPr>
          <a:xfrm>
            <a:off x="1118626" y="233539"/>
            <a:ext cx="9951720" cy="16167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2. </a:t>
            </a:r>
            <a:r>
              <a:rPr lang="ko-KR" altLang="en-US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게임 소개 및 특징 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EB4684D-701C-4BAF-A6F4-C7ADBE02E5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59" y="2364407"/>
            <a:ext cx="5791122" cy="291989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BD280B2-AA52-4431-ADEF-CEB920951D65}"/>
              </a:ext>
            </a:extLst>
          </p:cNvPr>
          <p:cNvSpPr txBox="1"/>
          <p:nvPr/>
        </p:nvSpPr>
        <p:spPr>
          <a:xfrm>
            <a:off x="2089055" y="5652292"/>
            <a:ext cx="3048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- </a:t>
            </a:r>
            <a:r>
              <a:rPr lang="ko-KR" altLang="en-US" sz="2400" dirty="0">
                <a:solidFill>
                  <a:schemeClr val="bg1"/>
                </a:solidFill>
              </a:rPr>
              <a:t>맵 예시 화면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125546F-586F-480C-9A59-4B6BBD2E631C}"/>
              </a:ext>
            </a:extLst>
          </p:cNvPr>
          <p:cNvSpPr txBox="1"/>
          <p:nvPr/>
        </p:nvSpPr>
        <p:spPr>
          <a:xfrm>
            <a:off x="7845492" y="5652291"/>
            <a:ext cx="2628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- </a:t>
            </a:r>
            <a:r>
              <a:rPr lang="ko-KR" altLang="en-US" sz="2400" dirty="0">
                <a:solidFill>
                  <a:schemeClr val="bg1"/>
                </a:solidFill>
              </a:rPr>
              <a:t>게임 배경 예시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844C0A-B336-4BF0-93D4-B4F2D3B17147}"/>
              </a:ext>
            </a:extLst>
          </p:cNvPr>
          <p:cNvSpPr txBox="1"/>
          <p:nvPr/>
        </p:nvSpPr>
        <p:spPr>
          <a:xfrm>
            <a:off x="1104641" y="1691625"/>
            <a:ext cx="9951720" cy="448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FFFFFF"/>
                </a:solidFill>
              </a:rPr>
              <a:t>게임 </a:t>
            </a:r>
            <a:r>
              <a:rPr lang="ko-KR" altLang="en-US" sz="2400" dirty="0" err="1">
                <a:solidFill>
                  <a:srgbClr val="FFFFFF"/>
                </a:solidFill>
              </a:rPr>
              <a:t>맵과</a:t>
            </a:r>
            <a:r>
              <a:rPr lang="ko-KR" altLang="en-US" sz="2400" dirty="0">
                <a:solidFill>
                  <a:srgbClr val="FFFFFF"/>
                </a:solidFill>
              </a:rPr>
              <a:t> 배경</a:t>
            </a:r>
            <a:endParaRPr lang="en-US" altLang="ko-KR" sz="2400" dirty="0">
              <a:solidFill>
                <a:srgbClr val="FFFFFF"/>
              </a:solidFill>
            </a:endParaRPr>
          </a:p>
        </p:txBody>
      </p:sp>
      <p:pic>
        <p:nvPicPr>
          <p:cNvPr id="3" name="그림 2" descr="실외, 하늘, 자연, 나무이(가) 표시된 사진&#10;&#10;매우 높은 신뢰도로 생성된 설명">
            <a:extLst>
              <a:ext uri="{FF2B5EF4-FFF2-40B4-BE49-F238E27FC236}">
                <a16:creationId xmlns:a16="http://schemas.microsoft.com/office/drawing/2014/main" id="{36BAF4D7-089C-4E59-B8DF-034EC48EBD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572" y="2357325"/>
            <a:ext cx="5226741" cy="2926975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F37A73D-C3AA-46B6-8FFA-CF07ECDF9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z="2800" smtClean="0"/>
              <a:t>6</a:t>
            </a:fld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691117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실외, 자연, 하늘, 모니터이(가) 표시된 사진&#10;&#10;높은 신뢰도로 생성된 설명">
            <a:extLst>
              <a:ext uri="{FF2B5EF4-FFF2-40B4-BE49-F238E27FC236}">
                <a16:creationId xmlns:a16="http://schemas.microsoft.com/office/drawing/2014/main" id="{4B94B88E-FD68-4373-986A-9CEF695B34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4206507-76F5-4316-AAF5-4EAFEE5EBDE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3BC2B61-D77E-45AB-8722-15BC6A718A3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B6B6E4-E737-41E1-B477-CAFCC6A27175}"/>
              </a:ext>
            </a:extLst>
          </p:cNvPr>
          <p:cNvSpPr txBox="1"/>
          <p:nvPr/>
        </p:nvSpPr>
        <p:spPr>
          <a:xfrm>
            <a:off x="1118626" y="233539"/>
            <a:ext cx="9951720" cy="16167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2. </a:t>
            </a:r>
            <a:r>
              <a:rPr lang="ko-KR" altLang="en-US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게임 소개 및 특징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668144-D484-4E6C-B469-651FA2BB8B86}"/>
              </a:ext>
            </a:extLst>
          </p:cNvPr>
          <p:cNvSpPr txBox="1"/>
          <p:nvPr/>
        </p:nvSpPr>
        <p:spPr>
          <a:xfrm>
            <a:off x="1104641" y="1691625"/>
            <a:ext cx="9951720" cy="448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FFFFFF"/>
                </a:solidFill>
              </a:rPr>
              <a:t>UI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8FF219-E22D-4CA5-A8E8-DE5ACC1F792A}"/>
              </a:ext>
            </a:extLst>
          </p:cNvPr>
          <p:cNvSpPr txBox="1"/>
          <p:nvPr/>
        </p:nvSpPr>
        <p:spPr>
          <a:xfrm>
            <a:off x="1302908" y="5887569"/>
            <a:ext cx="4507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- </a:t>
            </a:r>
            <a:r>
              <a:rPr lang="ko-KR" altLang="en-US" sz="2400" dirty="0">
                <a:solidFill>
                  <a:schemeClr val="bg1"/>
                </a:solidFill>
              </a:rPr>
              <a:t>플레이어 화면</a:t>
            </a:r>
            <a:r>
              <a:rPr lang="en-US" altLang="ko-KR" sz="2400" dirty="0">
                <a:solidFill>
                  <a:schemeClr val="bg1"/>
                </a:solidFill>
              </a:rPr>
              <a:t>(</a:t>
            </a:r>
            <a:r>
              <a:rPr lang="ko-KR" altLang="en-US" sz="2400" dirty="0">
                <a:solidFill>
                  <a:schemeClr val="bg1"/>
                </a:solidFill>
              </a:rPr>
              <a:t>레이더  포함</a:t>
            </a:r>
            <a:r>
              <a:rPr lang="en-US" altLang="ko-KR" sz="2400" dirty="0">
                <a:solidFill>
                  <a:schemeClr val="bg1"/>
                </a:solidFill>
              </a:rPr>
              <a:t>)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9204BF-8589-42A6-92B3-506831CA3548}"/>
              </a:ext>
            </a:extLst>
          </p:cNvPr>
          <p:cNvSpPr txBox="1"/>
          <p:nvPr/>
        </p:nvSpPr>
        <p:spPr>
          <a:xfrm>
            <a:off x="7942241" y="5887511"/>
            <a:ext cx="24477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- </a:t>
            </a:r>
            <a:r>
              <a:rPr lang="ko-KR" altLang="en-US" sz="2400" dirty="0">
                <a:solidFill>
                  <a:schemeClr val="bg1"/>
                </a:solidFill>
              </a:rPr>
              <a:t>인벤토리 화면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B501D9A-340A-4237-8D34-617CCDB721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631" y="2462155"/>
            <a:ext cx="4780956" cy="3165516"/>
          </a:xfrm>
          <a:prstGeom prst="rect">
            <a:avLst/>
          </a:prstGeom>
        </p:spPr>
      </p:pic>
      <p:pic>
        <p:nvPicPr>
          <p:cNvPr id="8" name="그림 7" descr="실내, 건물이(가) 표시된 사진&#10;&#10;높은 신뢰도로 생성된 설명">
            <a:extLst>
              <a:ext uri="{FF2B5EF4-FFF2-40B4-BE49-F238E27FC236}">
                <a16:creationId xmlns:a16="http://schemas.microsoft.com/office/drawing/2014/main" id="{BA93551E-7FA8-4576-8981-0581E902CA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172" y="2462154"/>
            <a:ext cx="4891828" cy="3165515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00935D3-D537-44BE-8DF9-8C9A7B486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z="2800" smtClean="0"/>
              <a:t>7</a:t>
            </a:fld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248924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실외, 자연, 하늘, 모니터이(가) 표시된 사진&#10;&#10;높은 신뢰도로 생성된 설명">
            <a:extLst>
              <a:ext uri="{FF2B5EF4-FFF2-40B4-BE49-F238E27FC236}">
                <a16:creationId xmlns:a16="http://schemas.microsoft.com/office/drawing/2014/main" id="{4B94B88E-FD68-4373-986A-9CEF695B34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4206507-76F5-4316-AAF5-4EAFEE5EBDE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BC2B61-D77E-45AB-8722-15BC6A718A3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B8AC4A-009E-445D-85F0-DC384954E08E}"/>
              </a:ext>
            </a:extLst>
          </p:cNvPr>
          <p:cNvSpPr txBox="1"/>
          <p:nvPr/>
        </p:nvSpPr>
        <p:spPr>
          <a:xfrm>
            <a:off x="1118626" y="1850249"/>
            <a:ext cx="10680084" cy="4261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FFFFFF"/>
                </a:solidFill>
              </a:rPr>
              <a:t>아이템</a:t>
            </a:r>
            <a:endParaRPr lang="en-US" altLang="ko-KR" sz="2400" dirty="0">
              <a:solidFill>
                <a:srgbClr val="FFFFFF"/>
              </a:solidFill>
            </a:endParaRP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2400" dirty="0">
                <a:solidFill>
                  <a:srgbClr val="FFFFFF"/>
                </a:solidFill>
              </a:rPr>
              <a:t>	</a:t>
            </a: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2400" dirty="0">
                <a:solidFill>
                  <a:srgbClr val="FFFFFF"/>
                </a:solidFill>
              </a:rPr>
              <a:t>	</a:t>
            </a:r>
            <a:r>
              <a:rPr lang="ko-KR" altLang="en-US" sz="2400" dirty="0">
                <a:solidFill>
                  <a:srgbClr val="FFFFFF"/>
                </a:solidFill>
              </a:rPr>
              <a:t>근거리</a:t>
            </a:r>
            <a:r>
              <a:rPr lang="en-US" altLang="ko-KR" sz="2400" dirty="0">
                <a:solidFill>
                  <a:srgbClr val="FFFFFF"/>
                </a:solidFill>
              </a:rPr>
              <a:t>	: </a:t>
            </a:r>
            <a:r>
              <a:rPr lang="ko-KR" altLang="en-US" sz="2400" dirty="0" err="1">
                <a:solidFill>
                  <a:srgbClr val="FFFFFF"/>
                </a:solidFill>
              </a:rPr>
              <a:t>배스를</a:t>
            </a:r>
            <a:r>
              <a:rPr lang="ko-KR" altLang="en-US" sz="2400" dirty="0">
                <a:solidFill>
                  <a:srgbClr val="FFFFFF"/>
                </a:solidFill>
              </a:rPr>
              <a:t> 근거리에서 벨 수 있다</a:t>
            </a:r>
            <a:r>
              <a:rPr lang="en-US" altLang="ko-KR" sz="2400" dirty="0">
                <a:solidFill>
                  <a:srgbClr val="FFFFFF"/>
                </a:solidFill>
              </a:rPr>
              <a:t>. (</a:t>
            </a:r>
            <a:r>
              <a:rPr lang="ko-KR" altLang="en-US" sz="2400" dirty="0">
                <a:solidFill>
                  <a:srgbClr val="FFFFFF"/>
                </a:solidFill>
              </a:rPr>
              <a:t>손도끼</a:t>
            </a:r>
            <a:r>
              <a:rPr lang="en-US" altLang="ko-KR" sz="2400" dirty="0">
                <a:solidFill>
                  <a:srgbClr val="FFFFFF"/>
                </a:solidFill>
              </a:rPr>
              <a:t>, </a:t>
            </a:r>
            <a:r>
              <a:rPr lang="ko-KR" altLang="en-US" sz="2400" dirty="0">
                <a:solidFill>
                  <a:srgbClr val="FFFFFF"/>
                </a:solidFill>
              </a:rPr>
              <a:t>장검</a:t>
            </a:r>
            <a:r>
              <a:rPr lang="en-US" altLang="ko-KR" sz="2400" dirty="0">
                <a:solidFill>
                  <a:srgbClr val="FFFFFF"/>
                </a:solidFill>
              </a:rPr>
              <a:t>)</a:t>
            </a: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2400" dirty="0">
                <a:solidFill>
                  <a:srgbClr val="FFFFFF"/>
                </a:solidFill>
              </a:rPr>
              <a:t>	</a:t>
            </a:r>
            <a:r>
              <a:rPr lang="ko-KR" altLang="en-US" sz="2400" dirty="0">
                <a:solidFill>
                  <a:srgbClr val="FFFFFF"/>
                </a:solidFill>
              </a:rPr>
              <a:t>원거리</a:t>
            </a:r>
            <a:r>
              <a:rPr lang="en-US" altLang="ko-KR" sz="2400" dirty="0">
                <a:solidFill>
                  <a:srgbClr val="FFFFFF"/>
                </a:solidFill>
              </a:rPr>
              <a:t>	: </a:t>
            </a:r>
            <a:r>
              <a:rPr lang="ko-KR" altLang="en-US" sz="2400" dirty="0" err="1">
                <a:solidFill>
                  <a:srgbClr val="FFFFFF"/>
                </a:solidFill>
              </a:rPr>
              <a:t>배스를</a:t>
            </a:r>
            <a:r>
              <a:rPr lang="ko-KR" altLang="en-US" sz="2400" dirty="0">
                <a:solidFill>
                  <a:srgbClr val="FFFFFF"/>
                </a:solidFill>
              </a:rPr>
              <a:t> 원거리에서 타격한다</a:t>
            </a:r>
            <a:r>
              <a:rPr lang="en-US" altLang="ko-KR" sz="2400" dirty="0">
                <a:solidFill>
                  <a:srgbClr val="FFFFFF"/>
                </a:solidFill>
              </a:rPr>
              <a:t>. (</a:t>
            </a:r>
            <a:r>
              <a:rPr lang="ko-KR" altLang="en-US" sz="2400" dirty="0">
                <a:solidFill>
                  <a:srgbClr val="FFFFFF"/>
                </a:solidFill>
              </a:rPr>
              <a:t>권총</a:t>
            </a:r>
            <a:r>
              <a:rPr lang="en-US" altLang="ko-KR" sz="2400" dirty="0">
                <a:solidFill>
                  <a:srgbClr val="FFFFFF"/>
                </a:solidFill>
              </a:rPr>
              <a:t>, </a:t>
            </a:r>
            <a:r>
              <a:rPr lang="ko-KR" altLang="en-US" sz="2400" dirty="0">
                <a:solidFill>
                  <a:srgbClr val="FFFFFF"/>
                </a:solidFill>
              </a:rPr>
              <a:t>기관총</a:t>
            </a:r>
            <a:r>
              <a:rPr lang="en-US" altLang="ko-KR" sz="2400" dirty="0">
                <a:solidFill>
                  <a:srgbClr val="FFFFFF"/>
                </a:solidFill>
              </a:rPr>
              <a:t>, </a:t>
            </a:r>
            <a:r>
              <a:rPr lang="ko-KR" altLang="en-US" sz="2400" dirty="0" err="1">
                <a:solidFill>
                  <a:srgbClr val="FFFFFF"/>
                </a:solidFill>
              </a:rPr>
              <a:t>샷건</a:t>
            </a:r>
            <a:r>
              <a:rPr lang="en-US" altLang="ko-KR" sz="2400" dirty="0">
                <a:solidFill>
                  <a:srgbClr val="FFFFFF"/>
                </a:solidFill>
              </a:rPr>
              <a:t>)</a:t>
            </a: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2400" dirty="0">
                <a:solidFill>
                  <a:srgbClr val="FFFFFF"/>
                </a:solidFill>
              </a:rPr>
              <a:t>	</a:t>
            </a:r>
            <a:r>
              <a:rPr lang="ko-KR" altLang="en-US" sz="2400" dirty="0">
                <a:solidFill>
                  <a:srgbClr val="FFFFFF"/>
                </a:solidFill>
              </a:rPr>
              <a:t>약품 상자</a:t>
            </a:r>
            <a:r>
              <a:rPr lang="en-US" altLang="ko-KR" sz="2400" dirty="0">
                <a:solidFill>
                  <a:srgbClr val="FFFFFF"/>
                </a:solidFill>
              </a:rPr>
              <a:t>	: </a:t>
            </a:r>
            <a:r>
              <a:rPr lang="ko-KR" altLang="en-US" sz="2400" dirty="0">
                <a:solidFill>
                  <a:srgbClr val="FFFFFF"/>
                </a:solidFill>
              </a:rPr>
              <a:t>플레이어의 체력 </a:t>
            </a:r>
            <a:r>
              <a:rPr lang="en-US" altLang="ko-KR" sz="2400" dirty="0">
                <a:solidFill>
                  <a:srgbClr val="FFFFFF"/>
                </a:solidFill>
              </a:rPr>
              <a:t>100%</a:t>
            </a:r>
            <a:r>
              <a:rPr lang="ko-KR" altLang="en-US" sz="2400" dirty="0">
                <a:solidFill>
                  <a:srgbClr val="FFFFFF"/>
                </a:solidFill>
              </a:rPr>
              <a:t> 회복한다</a:t>
            </a:r>
            <a:r>
              <a:rPr lang="en-US" altLang="ko-KR" sz="2400" dirty="0">
                <a:solidFill>
                  <a:srgbClr val="FFFFFF"/>
                </a:solidFill>
              </a:rPr>
              <a:t>.</a:t>
            </a: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2400" dirty="0">
                <a:solidFill>
                  <a:srgbClr val="FFFFFF"/>
                </a:solidFill>
              </a:rPr>
              <a:t>	</a:t>
            </a:r>
            <a:r>
              <a:rPr lang="ko-KR" altLang="en-US" sz="2400" dirty="0">
                <a:solidFill>
                  <a:srgbClr val="FFFFFF"/>
                </a:solidFill>
              </a:rPr>
              <a:t>레이더</a:t>
            </a:r>
            <a:r>
              <a:rPr lang="en-US" altLang="ko-KR" sz="2400" dirty="0">
                <a:solidFill>
                  <a:srgbClr val="FFFFFF"/>
                </a:solidFill>
              </a:rPr>
              <a:t>	: </a:t>
            </a:r>
            <a:r>
              <a:rPr lang="ko-KR" altLang="en-US" sz="2400" dirty="0">
                <a:solidFill>
                  <a:srgbClr val="FFFFFF"/>
                </a:solidFill>
              </a:rPr>
              <a:t>반경 </a:t>
            </a:r>
            <a:r>
              <a:rPr lang="en-US" altLang="ko-KR" sz="2400" dirty="0">
                <a:solidFill>
                  <a:srgbClr val="FFFFFF"/>
                </a:solidFill>
              </a:rPr>
              <a:t>20m</a:t>
            </a:r>
            <a:r>
              <a:rPr lang="ko-KR" altLang="en-US" sz="2400" dirty="0">
                <a:solidFill>
                  <a:srgbClr val="FFFFFF"/>
                </a:solidFill>
              </a:rPr>
              <a:t>내에 있는 </a:t>
            </a:r>
            <a:r>
              <a:rPr lang="ko-KR" altLang="en-US" sz="2400" dirty="0" err="1">
                <a:solidFill>
                  <a:srgbClr val="FFFFFF"/>
                </a:solidFill>
              </a:rPr>
              <a:t>배스의</a:t>
            </a:r>
            <a:r>
              <a:rPr lang="ko-KR" altLang="en-US" sz="2400" dirty="0">
                <a:solidFill>
                  <a:srgbClr val="FFFFFF"/>
                </a:solidFill>
              </a:rPr>
              <a:t> 위치를 파악 할 수 있다</a:t>
            </a:r>
            <a:r>
              <a:rPr lang="en-US" altLang="ko-KR" sz="2400" dirty="0">
                <a:solidFill>
                  <a:srgbClr val="FFFFFF"/>
                </a:solidFill>
              </a:rPr>
              <a:t>. </a:t>
            </a: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2400" dirty="0">
                <a:solidFill>
                  <a:srgbClr val="FFFFFF"/>
                </a:solidFill>
              </a:rPr>
              <a:t>	</a:t>
            </a:r>
            <a:r>
              <a:rPr lang="ko-KR" altLang="en-US" sz="2400" dirty="0" err="1">
                <a:solidFill>
                  <a:srgbClr val="FFFFFF"/>
                </a:solidFill>
              </a:rPr>
              <a:t>방어구</a:t>
            </a:r>
            <a:r>
              <a:rPr lang="en-US" altLang="ko-KR" sz="2400" dirty="0">
                <a:solidFill>
                  <a:srgbClr val="FFFFFF"/>
                </a:solidFill>
              </a:rPr>
              <a:t>	: </a:t>
            </a:r>
            <a:r>
              <a:rPr lang="ko-KR" altLang="en-US" sz="2400" dirty="0">
                <a:solidFill>
                  <a:srgbClr val="FFFFFF"/>
                </a:solidFill>
              </a:rPr>
              <a:t>플레이어의 </a:t>
            </a:r>
            <a:r>
              <a:rPr lang="ko-KR" altLang="en-US" sz="2400" dirty="0" err="1">
                <a:solidFill>
                  <a:srgbClr val="FFFFFF"/>
                </a:solidFill>
              </a:rPr>
              <a:t>실드를</a:t>
            </a:r>
            <a:r>
              <a:rPr lang="ko-KR" altLang="en-US" sz="2400" dirty="0">
                <a:solidFill>
                  <a:srgbClr val="FFFFFF"/>
                </a:solidFill>
              </a:rPr>
              <a:t> 높인다</a:t>
            </a:r>
            <a:r>
              <a:rPr lang="en-US" altLang="ko-KR" sz="2400" dirty="0">
                <a:solidFill>
                  <a:srgbClr val="FFFFFF"/>
                </a:solidFill>
              </a:rPr>
              <a:t>.</a:t>
            </a: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2400" dirty="0">
                <a:solidFill>
                  <a:srgbClr val="FFFFFF"/>
                </a:solidFill>
              </a:rPr>
              <a:t>	</a:t>
            </a:r>
            <a:r>
              <a:rPr lang="ko-KR" altLang="en-US" sz="2400" dirty="0">
                <a:solidFill>
                  <a:srgbClr val="FFFFFF"/>
                </a:solidFill>
              </a:rPr>
              <a:t>손전등</a:t>
            </a:r>
            <a:r>
              <a:rPr lang="en-US" altLang="ko-KR" sz="2400" dirty="0">
                <a:solidFill>
                  <a:srgbClr val="FFFFFF"/>
                </a:solidFill>
              </a:rPr>
              <a:t>	: 10m</a:t>
            </a:r>
            <a:r>
              <a:rPr lang="ko-KR" altLang="en-US" sz="2400" dirty="0">
                <a:solidFill>
                  <a:srgbClr val="FFFFFF"/>
                </a:solidFill>
              </a:rPr>
              <a:t>까지 길을 밝힐 수 있고 </a:t>
            </a:r>
            <a:r>
              <a:rPr lang="ko-KR" altLang="en-US" sz="2400" dirty="0" err="1">
                <a:solidFill>
                  <a:srgbClr val="FFFFFF"/>
                </a:solidFill>
              </a:rPr>
              <a:t>배스들을</a:t>
            </a:r>
            <a:r>
              <a:rPr lang="ko-KR" altLang="en-US" sz="2400" dirty="0">
                <a:solidFill>
                  <a:srgbClr val="FFFFFF"/>
                </a:solidFill>
              </a:rPr>
              <a:t> 물리칠 수 있다</a:t>
            </a:r>
            <a:r>
              <a:rPr lang="en-US" altLang="ko-KR" sz="2400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889869-C64B-4967-ADED-1A091E7C669E}"/>
              </a:ext>
            </a:extLst>
          </p:cNvPr>
          <p:cNvSpPr txBox="1"/>
          <p:nvPr/>
        </p:nvSpPr>
        <p:spPr>
          <a:xfrm>
            <a:off x="1118626" y="233539"/>
            <a:ext cx="9951720" cy="16167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2. </a:t>
            </a:r>
            <a:r>
              <a:rPr lang="ko-KR" altLang="en-US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게임 소개 및 특징 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6BD9CB6-83F3-40F7-BE66-FDDC45268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z="2800" smtClean="0"/>
              <a:t>8</a:t>
            </a:fld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40489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실외, 자연, 하늘, 모니터이(가) 표시된 사진&#10;&#10;높은 신뢰도로 생성된 설명">
            <a:extLst>
              <a:ext uri="{FF2B5EF4-FFF2-40B4-BE49-F238E27FC236}">
                <a16:creationId xmlns:a16="http://schemas.microsoft.com/office/drawing/2014/main" id="{4B94B88E-FD68-4373-986A-9CEF695B34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4206507-76F5-4316-AAF5-4EAFEE5EBDE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BC2B61-D77E-45AB-8722-15BC6A718A3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B8AC4A-009E-445D-85F0-DC384954E08E}"/>
              </a:ext>
            </a:extLst>
          </p:cNvPr>
          <p:cNvSpPr txBox="1"/>
          <p:nvPr/>
        </p:nvSpPr>
        <p:spPr>
          <a:xfrm>
            <a:off x="1118626" y="1632268"/>
            <a:ext cx="9951720" cy="32343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FFFFFF"/>
                </a:solidFill>
              </a:rPr>
              <a:t>플레이어는 근거리 절단 무기</a:t>
            </a:r>
            <a:r>
              <a:rPr lang="en-US" altLang="ko-KR" sz="2400" dirty="0">
                <a:solidFill>
                  <a:srgbClr val="FFFFFF"/>
                </a:solidFill>
              </a:rPr>
              <a:t>(</a:t>
            </a:r>
            <a:r>
              <a:rPr lang="ko-KR" altLang="en-US" sz="2400" dirty="0">
                <a:solidFill>
                  <a:srgbClr val="FFFFFF"/>
                </a:solidFill>
              </a:rPr>
              <a:t>손도끼</a:t>
            </a:r>
            <a:r>
              <a:rPr lang="en-US" altLang="ko-KR" sz="2400" dirty="0">
                <a:solidFill>
                  <a:srgbClr val="FFFFFF"/>
                </a:solidFill>
              </a:rPr>
              <a:t>, </a:t>
            </a:r>
            <a:r>
              <a:rPr lang="ko-KR" altLang="en-US" sz="2400" dirty="0">
                <a:solidFill>
                  <a:srgbClr val="FFFFFF"/>
                </a:solidFill>
              </a:rPr>
              <a:t>장검</a:t>
            </a:r>
            <a:r>
              <a:rPr lang="en-US" altLang="ko-KR" sz="2400" dirty="0">
                <a:solidFill>
                  <a:srgbClr val="FFFFFF"/>
                </a:solidFill>
              </a:rPr>
              <a:t>)</a:t>
            </a:r>
            <a:r>
              <a:rPr lang="ko-KR" altLang="en-US" sz="2400" dirty="0">
                <a:solidFill>
                  <a:srgbClr val="FFFFFF"/>
                </a:solidFill>
              </a:rPr>
              <a:t>를 사용한다</a:t>
            </a:r>
            <a:r>
              <a:rPr lang="en-US" altLang="ko-KR" sz="2400" dirty="0">
                <a:solidFill>
                  <a:srgbClr val="FFFFFF"/>
                </a:solidFill>
              </a:rPr>
              <a:t>.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FFFFFF"/>
                </a:solidFill>
              </a:rPr>
              <a:t>좀비를 근거리 절단 무기로 공격 시 절단 효과</a:t>
            </a:r>
            <a:r>
              <a:rPr lang="en-US" altLang="ko-KR" sz="2400" dirty="0">
                <a:solidFill>
                  <a:srgbClr val="FFFFFF"/>
                </a:solidFill>
              </a:rPr>
              <a:t>(Cut &amp; Slice)</a:t>
            </a:r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sz="2400" dirty="0">
                <a:solidFill>
                  <a:srgbClr val="FFFFFF"/>
                </a:solidFill>
              </a:rPr>
              <a:t>  </a:t>
            </a:r>
            <a:r>
              <a:rPr lang="ko-KR" altLang="en-US" sz="2400" dirty="0">
                <a:solidFill>
                  <a:srgbClr val="FFFFFF"/>
                </a:solidFill>
              </a:rPr>
              <a:t>죽인 후에도 </a:t>
            </a:r>
            <a:r>
              <a:rPr lang="ko-KR" altLang="en-US" sz="2400" dirty="0" err="1">
                <a:solidFill>
                  <a:srgbClr val="FFFFFF"/>
                </a:solidFill>
              </a:rPr>
              <a:t>배스를</a:t>
            </a:r>
            <a:r>
              <a:rPr lang="ko-KR" altLang="en-US" sz="2400" dirty="0">
                <a:solidFill>
                  <a:srgbClr val="FFFFFF"/>
                </a:solidFill>
              </a:rPr>
              <a:t> 계속 절단 시킬 수 있다</a:t>
            </a:r>
            <a:r>
              <a:rPr lang="en-US" altLang="ko-KR" sz="2400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E18992-659E-4CF4-8307-0DCB01E73B0C}"/>
              </a:ext>
            </a:extLst>
          </p:cNvPr>
          <p:cNvSpPr txBox="1"/>
          <p:nvPr/>
        </p:nvSpPr>
        <p:spPr>
          <a:xfrm>
            <a:off x="1118626" y="233539"/>
            <a:ext cx="9951720" cy="16167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2. </a:t>
            </a:r>
            <a:r>
              <a:rPr lang="ko-KR" altLang="en-US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게임 소개 및 특징 </a:t>
            </a:r>
          </a:p>
        </p:txBody>
      </p:sp>
      <p:pic>
        <p:nvPicPr>
          <p:cNvPr id="1028" name="Picture 4" descr="2-3-2">
            <a:extLst>
              <a:ext uri="{FF2B5EF4-FFF2-40B4-BE49-F238E27FC236}">
                <a16:creationId xmlns:a16="http://schemas.microsoft.com/office/drawing/2014/main" id="{DF494439-3D6F-467E-A553-F750B1883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6152" y="3078986"/>
            <a:ext cx="3004023" cy="30040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 descr="2-3-4">
            <a:extLst>
              <a:ext uri="{FF2B5EF4-FFF2-40B4-BE49-F238E27FC236}">
                <a16:creationId xmlns:a16="http://schemas.microsoft.com/office/drawing/2014/main" id="{962D6DED-A2CE-445D-9864-3E8C406B1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8177" y="3121977"/>
            <a:ext cx="3004023" cy="30040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96BDE4-4C4F-41FB-877A-90EAE8334C3C}"/>
              </a:ext>
            </a:extLst>
          </p:cNvPr>
          <p:cNvSpPr txBox="1"/>
          <p:nvPr/>
        </p:nvSpPr>
        <p:spPr>
          <a:xfrm>
            <a:off x="1118626" y="6239667"/>
            <a:ext cx="38057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- </a:t>
            </a:r>
            <a:r>
              <a:rPr lang="ko-KR" altLang="en-US" sz="2400" dirty="0">
                <a:solidFill>
                  <a:schemeClr val="bg1"/>
                </a:solidFill>
              </a:rPr>
              <a:t>머리 베기  예시 그림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7D0A54-A98E-4104-9869-4536FEF7B6BC}"/>
              </a:ext>
            </a:extLst>
          </p:cNvPr>
          <p:cNvSpPr txBox="1"/>
          <p:nvPr/>
        </p:nvSpPr>
        <p:spPr>
          <a:xfrm>
            <a:off x="6832771" y="6239666"/>
            <a:ext cx="35541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- </a:t>
            </a:r>
            <a:r>
              <a:rPr lang="ko-KR" altLang="en-US" sz="2400" dirty="0">
                <a:solidFill>
                  <a:schemeClr val="bg1"/>
                </a:solidFill>
              </a:rPr>
              <a:t>몸통 베기 예시 그림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6ECE856-99C4-462B-BB00-236827C05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51E6-FC0C-4350-8681-9F78D9A77335}" type="slidenum">
              <a:rPr lang="ko-KR" altLang="en-US" sz="2800" smtClean="0"/>
              <a:t>9</a:t>
            </a:fld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7840203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2175</TotalTime>
  <Words>525</Words>
  <Application>Microsoft Office PowerPoint</Application>
  <PresentationFormat>와이드스크린</PresentationFormat>
  <Paragraphs>172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맑은 고딕</vt:lpstr>
      <vt:lpstr>휴먼편지체</vt:lpstr>
      <vt:lpstr>Arial</vt:lpstr>
      <vt:lpstr>Calibri</vt:lpstr>
      <vt:lpstr>Office 테마</vt:lpstr>
      <vt:lpstr>해가 뜰 때 까지...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해가 뜰때 까지..</dc:title>
  <dc:creator>민성 양</dc:creator>
  <cp:lastModifiedBy>KO</cp:lastModifiedBy>
  <cp:revision>222</cp:revision>
  <dcterms:created xsi:type="dcterms:W3CDTF">2017-09-09T13:44:15Z</dcterms:created>
  <dcterms:modified xsi:type="dcterms:W3CDTF">2017-12-18T17:07:13Z</dcterms:modified>
</cp:coreProperties>
</file>

<file path=docProps/thumbnail.jpeg>
</file>